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04" r:id="rId4"/>
    <p:sldId id="343" r:id="rId6"/>
    <p:sldId id="344" r:id="rId7"/>
    <p:sldId id="382" r:id="rId8"/>
    <p:sldId id="391" r:id="rId9"/>
    <p:sldId id="383" r:id="rId10"/>
    <p:sldId id="347" r:id="rId11"/>
    <p:sldId id="384" r:id="rId12"/>
    <p:sldId id="380" r:id="rId13"/>
    <p:sldId id="393" r:id="rId14"/>
    <p:sldId id="361" r:id="rId15"/>
    <p:sldId id="385" r:id="rId16"/>
    <p:sldId id="395" r:id="rId17"/>
    <p:sldId id="371" r:id="rId18"/>
    <p:sldId id="377" r:id="rId19"/>
    <p:sldId id="387" r:id="rId20"/>
    <p:sldId id="388" r:id="rId21"/>
    <p:sldId id="396" r:id="rId22"/>
    <p:sldId id="397" r:id="rId23"/>
    <p:sldId id="398" r:id="rId24"/>
    <p:sldId id="346" r:id="rId25"/>
  </p:sldIdLst>
  <p:sldSz cx="1219009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00"/>
    <a:srgbClr val="1D41D5"/>
    <a:srgbClr val="CC1D00"/>
    <a:srgbClr val="F85208"/>
    <a:srgbClr val="F9680D"/>
    <a:srgbClr val="C9C9C9"/>
    <a:srgbClr val="D1D1D1"/>
    <a:srgbClr val="D65200"/>
    <a:srgbClr val="69613B"/>
    <a:srgbClr val="948A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87"/>
  </p:normalViewPr>
  <p:slideViewPr>
    <p:cSldViewPr>
      <p:cViewPr varScale="1">
        <p:scale>
          <a:sx n="77" d="100"/>
          <a:sy n="77" d="100"/>
        </p:scale>
        <p:origin x="-84" y="-156"/>
      </p:cViewPr>
      <p:guideLst>
        <p:guide orient="horz" pos="2032"/>
        <p:guide pos="3759"/>
      </p:guideLst>
    </p:cSldViewPr>
  </p:slideViewPr>
  <p:notesTextViewPr>
    <p:cViewPr>
      <p:scale>
        <a:sx n="150" d="100"/>
        <a:sy n="150" d="100"/>
      </p:scale>
      <p:origin x="0" y="0"/>
    </p:cViewPr>
  </p:notesTextViewPr>
  <p:sorterViewPr>
    <p:cViewPr>
      <p:scale>
        <a:sx n="125" d="100"/>
        <a:sy n="125" d="100"/>
      </p:scale>
      <p:origin x="0" y="0"/>
    </p:cViewPr>
  </p:sorterViewPr>
  <p:notesViewPr>
    <p:cSldViewPr>
      <p:cViewPr varScale="1">
        <p:scale>
          <a:sx n="54" d="100"/>
          <a:sy n="54" d="100"/>
        </p:scale>
        <p:origin x="-2928" y="-84"/>
      </p:cViewPr>
      <p:guideLst>
        <p:guide orient="horz" pos="2709"/>
        <p:guide pos="211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1FAED0-7D10-4239-9B56-C55805060B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147A23-5BA8-44CE-9215-79B767159C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1600201"/>
            <a:ext cx="10971372"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4067" y="274639"/>
            <a:ext cx="3655008"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12694" y="274639"/>
            <a:ext cx="10768198"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281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0"/>
            <a:ext cx="10971213"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1612"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1612"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40861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0613"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79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79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8" name="页脚占位符 7"/>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4" name="页脚占位符 3"/>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3" name="页脚占位符 2"/>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5675" y="273050"/>
            <a:ext cx="681513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002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521" y="1600201"/>
            <a:ext cx="10971372"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0"/>
            <a:ext cx="10971213"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12695" y="1600201"/>
            <a:ext cx="721054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8226413" y="1600201"/>
            <a:ext cx="721266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8" name="页脚占位符 7"/>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3" name="页脚占位符 2"/>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fld>
            <a:endParaRPr lang="zh-CN" altLang="en-US"/>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4"/>
        </a:solidFill>
        <a:effectLst/>
      </p:bgPr>
    </p:bg>
    <p:spTree>
      <p:nvGrpSpPr>
        <p:cNvPr id="1" name=""/>
        <p:cNvGrpSpPr/>
        <p:nvPr/>
      </p:nvGrpSpPr>
      <p:grpSpPr>
        <a:xfrm>
          <a:off x="0" y="0"/>
          <a:ext cx="0" cy="0"/>
          <a:chOff x="0" y="0"/>
          <a:chExt cx="0" cy="0"/>
        </a:xfrm>
      </p:grpSpPr>
      <p:sp>
        <p:nvSpPr>
          <p:cNvPr id="3" name="矩形 2"/>
          <p:cNvSpPr/>
          <p:nvPr userDrawn="1"/>
        </p:nvSpPr>
        <p:spPr>
          <a:xfrm rot="10800000">
            <a:off x="-6897" y="-10666"/>
            <a:ext cx="12190413" cy="6868666"/>
          </a:xfrm>
          <a:prstGeom prst="rect">
            <a:avLst/>
          </a:prstGeom>
          <a:gradFill flip="none" rotWithShape="1">
            <a:gsLst>
              <a:gs pos="100000">
                <a:srgbClr val="C9C9C9"/>
              </a:gs>
              <a:gs pos="62000">
                <a:schemeClr val="bg1">
                  <a:lumMod val="9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AFAF4"/>
        </a:solidFill>
        <a:effectLst/>
      </p:bgPr>
    </p:bg>
    <p:spTree>
      <p:nvGrpSpPr>
        <p:cNvPr id="1" name=""/>
        <p:cNvGrpSpPr/>
        <p:nvPr/>
      </p:nvGrpSpPr>
      <p:grpSpPr>
        <a:xfrm>
          <a:off x="0" y="0"/>
          <a:ext cx="0" cy="0"/>
          <a:chOff x="0" y="0"/>
          <a:chExt cx="0" cy="0"/>
        </a:xfrm>
      </p:grpSpPr>
      <p:sp>
        <p:nvSpPr>
          <p:cNvPr id="18" name="矩形 17"/>
          <p:cNvSpPr/>
          <p:nvPr userDrawn="1"/>
        </p:nvSpPr>
        <p:spPr>
          <a:xfrm rot="10800000">
            <a:off x="-6897" y="-10666"/>
            <a:ext cx="12190413" cy="6868666"/>
          </a:xfrm>
          <a:prstGeom prst="rect">
            <a:avLst/>
          </a:prstGeom>
          <a:gradFill flip="none" rotWithShape="1">
            <a:gsLst>
              <a:gs pos="100000">
                <a:srgbClr val="C9C9C9"/>
              </a:gs>
              <a:gs pos="62000">
                <a:schemeClr val="bg1">
                  <a:lumMod val="9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同侧圆角矩形 15"/>
          <p:cNvSpPr/>
          <p:nvPr userDrawn="1"/>
        </p:nvSpPr>
        <p:spPr>
          <a:xfrm rot="5400000">
            <a:off x="2032141" y="-1044733"/>
            <a:ext cx="700532" cy="3537166"/>
          </a:xfrm>
          <a:prstGeom prst="round2SameRect">
            <a:avLst>
              <a:gd name="adj1" fmla="val 50000"/>
              <a:gd name="adj2" fmla="val 0"/>
            </a:avLst>
          </a:prstGeom>
          <a:solidFill>
            <a:schemeClr val="bg1">
              <a:lumMod val="95000"/>
            </a:schemeClr>
          </a:solidFill>
          <a:ln w="12700">
            <a:solidFill>
              <a:schemeClr val="bg1"/>
            </a:solidFill>
          </a:ln>
          <a:effectLst>
            <a:innerShdw blurRad="1778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241646" y="272728"/>
            <a:ext cx="829602" cy="919316"/>
            <a:chOff x="241646" y="272728"/>
            <a:chExt cx="829602" cy="919316"/>
          </a:xfrm>
        </p:grpSpPr>
        <p:sp>
          <p:nvSpPr>
            <p:cNvPr id="5" name="Freeform 5"/>
            <p:cNvSpPr/>
            <p:nvPr userDrawn="1"/>
          </p:nvSpPr>
          <p:spPr bwMode="auto">
            <a:xfrm rot="5400000">
              <a:off x="196789" y="317585"/>
              <a:ext cx="919316" cy="829602"/>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203200" dist="63500" dir="2700000" sx="102000" sy="102000" algn="tl" rotWithShape="0">
                <a:prstClr val="black">
                  <a:alpha val="40000"/>
                </a:prstClr>
              </a:outerShdw>
            </a:effectLst>
          </p:spPr>
          <p:txBody>
            <a:bodyPr/>
            <a:lstStyle/>
            <a:p>
              <a:endParaRPr lang="zh-CN" altLang="en-US" sz="2000"/>
            </a:p>
          </p:txBody>
        </p:sp>
        <p:grpSp>
          <p:nvGrpSpPr>
            <p:cNvPr id="6" name="组合 5"/>
            <p:cNvGrpSpPr/>
            <p:nvPr userDrawn="1"/>
          </p:nvGrpSpPr>
          <p:grpSpPr>
            <a:xfrm>
              <a:off x="447460" y="462484"/>
              <a:ext cx="417973" cy="528579"/>
              <a:chOff x="5527675" y="2708275"/>
              <a:chExt cx="1139825" cy="1441450"/>
            </a:xfrm>
            <a:solidFill>
              <a:schemeClr val="bg1"/>
            </a:solidFill>
          </p:grpSpPr>
          <p:sp>
            <p:nvSpPr>
              <p:cNvPr id="7" name="Freeform 42"/>
              <p:cNvSpPr/>
              <p:nvPr/>
            </p:nvSpPr>
            <p:spPr bwMode="auto">
              <a:xfrm>
                <a:off x="6194425" y="3665538"/>
                <a:ext cx="207963" cy="295275"/>
              </a:xfrm>
              <a:custGeom>
                <a:avLst/>
                <a:gdLst>
                  <a:gd name="T0" fmla="*/ 31 w 55"/>
                  <a:gd name="T1" fmla="*/ 35 h 78"/>
                  <a:gd name="T2" fmla="*/ 30 w 55"/>
                  <a:gd name="T3" fmla="*/ 34 h 78"/>
                  <a:gd name="T4" fmla="*/ 22 w 55"/>
                  <a:gd name="T5" fmla="*/ 32 h 78"/>
                  <a:gd name="T6" fmla="*/ 22 w 55"/>
                  <a:gd name="T7" fmla="*/ 31 h 78"/>
                  <a:gd name="T8" fmla="*/ 16 w 55"/>
                  <a:gd name="T9" fmla="*/ 28 h 78"/>
                  <a:gd name="T10" fmla="*/ 17 w 55"/>
                  <a:gd name="T11" fmla="*/ 20 h 78"/>
                  <a:gd name="T12" fmla="*/ 26 w 55"/>
                  <a:gd name="T13" fmla="*/ 18 h 78"/>
                  <a:gd name="T14" fmla="*/ 33 w 55"/>
                  <a:gd name="T15" fmla="*/ 18 h 78"/>
                  <a:gd name="T16" fmla="*/ 39 w 55"/>
                  <a:gd name="T17" fmla="*/ 22 h 78"/>
                  <a:gd name="T18" fmla="*/ 40 w 55"/>
                  <a:gd name="T19" fmla="*/ 23 h 78"/>
                  <a:gd name="T20" fmla="*/ 40 w 55"/>
                  <a:gd name="T21" fmla="*/ 23 h 78"/>
                  <a:gd name="T22" fmla="*/ 40 w 55"/>
                  <a:gd name="T23" fmla="*/ 23 h 78"/>
                  <a:gd name="T24" fmla="*/ 44 w 55"/>
                  <a:gd name="T25" fmla="*/ 25 h 78"/>
                  <a:gd name="T26" fmla="*/ 50 w 55"/>
                  <a:gd name="T27" fmla="*/ 21 h 78"/>
                  <a:gd name="T28" fmla="*/ 50 w 55"/>
                  <a:gd name="T29" fmla="*/ 17 h 78"/>
                  <a:gd name="T30" fmla="*/ 36 w 55"/>
                  <a:gd name="T31" fmla="*/ 8 h 78"/>
                  <a:gd name="T32" fmla="*/ 31 w 55"/>
                  <a:gd name="T33" fmla="*/ 8 h 78"/>
                  <a:gd name="T34" fmla="*/ 31 w 55"/>
                  <a:gd name="T35" fmla="*/ 2 h 78"/>
                  <a:gd name="T36" fmla="*/ 29 w 55"/>
                  <a:gd name="T37" fmla="*/ 0 h 78"/>
                  <a:gd name="T38" fmla="*/ 23 w 55"/>
                  <a:gd name="T39" fmla="*/ 0 h 78"/>
                  <a:gd name="T40" fmla="*/ 21 w 55"/>
                  <a:gd name="T41" fmla="*/ 2 h 78"/>
                  <a:gd name="T42" fmla="*/ 21 w 55"/>
                  <a:gd name="T43" fmla="*/ 8 h 78"/>
                  <a:gd name="T44" fmla="*/ 7 w 55"/>
                  <a:gd name="T45" fmla="*/ 13 h 78"/>
                  <a:gd name="T46" fmla="*/ 3 w 55"/>
                  <a:gd name="T47" fmla="*/ 32 h 78"/>
                  <a:gd name="T48" fmla="*/ 10 w 55"/>
                  <a:gd name="T49" fmla="*/ 38 h 78"/>
                  <a:gd name="T50" fmla="*/ 30 w 55"/>
                  <a:gd name="T51" fmla="*/ 47 h 78"/>
                  <a:gd name="T52" fmla="*/ 33 w 55"/>
                  <a:gd name="T53" fmla="*/ 48 h 78"/>
                  <a:gd name="T54" fmla="*/ 38 w 55"/>
                  <a:gd name="T55" fmla="*/ 51 h 78"/>
                  <a:gd name="T56" fmla="*/ 36 w 55"/>
                  <a:gd name="T57" fmla="*/ 59 h 78"/>
                  <a:gd name="T58" fmla="*/ 29 w 55"/>
                  <a:gd name="T59" fmla="*/ 61 h 78"/>
                  <a:gd name="T60" fmla="*/ 19 w 55"/>
                  <a:gd name="T61" fmla="*/ 59 h 78"/>
                  <a:gd name="T62" fmla="*/ 13 w 55"/>
                  <a:gd name="T63" fmla="*/ 56 h 78"/>
                  <a:gd name="T64" fmla="*/ 12 w 55"/>
                  <a:gd name="T65" fmla="*/ 55 h 78"/>
                  <a:gd name="T66" fmla="*/ 12 w 55"/>
                  <a:gd name="T67" fmla="*/ 55 h 78"/>
                  <a:gd name="T68" fmla="*/ 12 w 55"/>
                  <a:gd name="T69" fmla="*/ 55 h 78"/>
                  <a:gd name="T70" fmla="*/ 12 w 55"/>
                  <a:gd name="T71" fmla="*/ 55 h 78"/>
                  <a:gd name="T72" fmla="*/ 8 w 55"/>
                  <a:gd name="T73" fmla="*/ 53 h 78"/>
                  <a:gd name="T74" fmla="*/ 1 w 55"/>
                  <a:gd name="T75" fmla="*/ 57 h 78"/>
                  <a:gd name="T76" fmla="*/ 1 w 55"/>
                  <a:gd name="T77" fmla="*/ 61 h 78"/>
                  <a:gd name="T78" fmla="*/ 21 w 55"/>
                  <a:gd name="T79" fmla="*/ 70 h 78"/>
                  <a:gd name="T80" fmla="*/ 21 w 55"/>
                  <a:gd name="T81" fmla="*/ 76 h 78"/>
                  <a:gd name="T82" fmla="*/ 23 w 55"/>
                  <a:gd name="T83" fmla="*/ 78 h 78"/>
                  <a:gd name="T84" fmla="*/ 29 w 55"/>
                  <a:gd name="T85" fmla="*/ 78 h 78"/>
                  <a:gd name="T86" fmla="*/ 31 w 55"/>
                  <a:gd name="T87" fmla="*/ 76 h 78"/>
                  <a:gd name="T88" fmla="*/ 31 w 55"/>
                  <a:gd name="T89" fmla="*/ 71 h 78"/>
                  <a:gd name="T90" fmla="*/ 46 w 55"/>
                  <a:gd name="T91" fmla="*/ 66 h 78"/>
                  <a:gd name="T92" fmla="*/ 52 w 55"/>
                  <a:gd name="T93" fmla="*/ 48 h 78"/>
                  <a:gd name="T94" fmla="*/ 31 w 55"/>
                  <a:gd name="T95" fmla="*/ 3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 h="78">
                    <a:moveTo>
                      <a:pt x="31" y="35"/>
                    </a:moveTo>
                    <a:cubicBezTo>
                      <a:pt x="30" y="34"/>
                      <a:pt x="30" y="34"/>
                      <a:pt x="30" y="34"/>
                    </a:cubicBezTo>
                    <a:cubicBezTo>
                      <a:pt x="27" y="33"/>
                      <a:pt x="23" y="32"/>
                      <a:pt x="22" y="32"/>
                    </a:cubicBezTo>
                    <a:cubicBezTo>
                      <a:pt x="22" y="32"/>
                      <a:pt x="22" y="31"/>
                      <a:pt x="22" y="31"/>
                    </a:cubicBezTo>
                    <a:cubicBezTo>
                      <a:pt x="19" y="30"/>
                      <a:pt x="17" y="30"/>
                      <a:pt x="16" y="28"/>
                    </a:cubicBezTo>
                    <a:cubicBezTo>
                      <a:pt x="14" y="25"/>
                      <a:pt x="15" y="22"/>
                      <a:pt x="17" y="20"/>
                    </a:cubicBezTo>
                    <a:cubicBezTo>
                      <a:pt x="20" y="18"/>
                      <a:pt x="24" y="18"/>
                      <a:pt x="26" y="18"/>
                    </a:cubicBezTo>
                    <a:cubicBezTo>
                      <a:pt x="28" y="18"/>
                      <a:pt x="30" y="18"/>
                      <a:pt x="33" y="18"/>
                    </a:cubicBezTo>
                    <a:cubicBezTo>
                      <a:pt x="34" y="19"/>
                      <a:pt x="37" y="21"/>
                      <a:pt x="39" y="22"/>
                    </a:cubicBezTo>
                    <a:cubicBezTo>
                      <a:pt x="39" y="22"/>
                      <a:pt x="39" y="22"/>
                      <a:pt x="40" y="23"/>
                    </a:cubicBezTo>
                    <a:cubicBezTo>
                      <a:pt x="40" y="23"/>
                      <a:pt x="40" y="23"/>
                      <a:pt x="40" y="23"/>
                    </a:cubicBezTo>
                    <a:cubicBezTo>
                      <a:pt x="40" y="23"/>
                      <a:pt x="40" y="23"/>
                      <a:pt x="40" y="23"/>
                    </a:cubicBezTo>
                    <a:cubicBezTo>
                      <a:pt x="41" y="24"/>
                      <a:pt x="42" y="25"/>
                      <a:pt x="44" y="25"/>
                    </a:cubicBezTo>
                    <a:cubicBezTo>
                      <a:pt x="47" y="25"/>
                      <a:pt x="49" y="23"/>
                      <a:pt x="50" y="21"/>
                    </a:cubicBezTo>
                    <a:cubicBezTo>
                      <a:pt x="51" y="20"/>
                      <a:pt x="51" y="18"/>
                      <a:pt x="50" y="17"/>
                    </a:cubicBezTo>
                    <a:cubicBezTo>
                      <a:pt x="48" y="13"/>
                      <a:pt x="41" y="10"/>
                      <a:pt x="36" y="8"/>
                    </a:cubicBezTo>
                    <a:cubicBezTo>
                      <a:pt x="35" y="8"/>
                      <a:pt x="33" y="8"/>
                      <a:pt x="31" y="8"/>
                    </a:cubicBezTo>
                    <a:cubicBezTo>
                      <a:pt x="31" y="2"/>
                      <a:pt x="31" y="2"/>
                      <a:pt x="31" y="2"/>
                    </a:cubicBezTo>
                    <a:cubicBezTo>
                      <a:pt x="31" y="1"/>
                      <a:pt x="31" y="0"/>
                      <a:pt x="29" y="0"/>
                    </a:cubicBezTo>
                    <a:cubicBezTo>
                      <a:pt x="23" y="0"/>
                      <a:pt x="23" y="0"/>
                      <a:pt x="23" y="0"/>
                    </a:cubicBezTo>
                    <a:cubicBezTo>
                      <a:pt x="21" y="0"/>
                      <a:pt x="21" y="1"/>
                      <a:pt x="21" y="2"/>
                    </a:cubicBezTo>
                    <a:cubicBezTo>
                      <a:pt x="21" y="8"/>
                      <a:pt x="21" y="8"/>
                      <a:pt x="21" y="8"/>
                    </a:cubicBezTo>
                    <a:cubicBezTo>
                      <a:pt x="15" y="9"/>
                      <a:pt x="11" y="11"/>
                      <a:pt x="7" y="13"/>
                    </a:cubicBezTo>
                    <a:cubicBezTo>
                      <a:pt x="1" y="18"/>
                      <a:pt x="0" y="26"/>
                      <a:pt x="3" y="32"/>
                    </a:cubicBezTo>
                    <a:cubicBezTo>
                      <a:pt x="5" y="35"/>
                      <a:pt x="7" y="37"/>
                      <a:pt x="10" y="38"/>
                    </a:cubicBezTo>
                    <a:cubicBezTo>
                      <a:pt x="13" y="40"/>
                      <a:pt x="24" y="44"/>
                      <a:pt x="30" y="47"/>
                    </a:cubicBezTo>
                    <a:cubicBezTo>
                      <a:pt x="33" y="48"/>
                      <a:pt x="33" y="48"/>
                      <a:pt x="33" y="48"/>
                    </a:cubicBezTo>
                    <a:cubicBezTo>
                      <a:pt x="35" y="49"/>
                      <a:pt x="37" y="50"/>
                      <a:pt x="38" y="51"/>
                    </a:cubicBezTo>
                    <a:cubicBezTo>
                      <a:pt x="39" y="54"/>
                      <a:pt x="39" y="57"/>
                      <a:pt x="36" y="59"/>
                    </a:cubicBezTo>
                    <a:cubicBezTo>
                      <a:pt x="35" y="60"/>
                      <a:pt x="32" y="61"/>
                      <a:pt x="29" y="61"/>
                    </a:cubicBezTo>
                    <a:cubicBezTo>
                      <a:pt x="26" y="61"/>
                      <a:pt x="22" y="60"/>
                      <a:pt x="19" y="59"/>
                    </a:cubicBezTo>
                    <a:cubicBezTo>
                      <a:pt x="17" y="59"/>
                      <a:pt x="14" y="57"/>
                      <a:pt x="13" y="56"/>
                    </a:cubicBezTo>
                    <a:cubicBezTo>
                      <a:pt x="13" y="56"/>
                      <a:pt x="12" y="56"/>
                      <a:pt x="12" y="55"/>
                    </a:cubicBezTo>
                    <a:cubicBezTo>
                      <a:pt x="12" y="55"/>
                      <a:pt x="12" y="55"/>
                      <a:pt x="12" y="55"/>
                    </a:cubicBezTo>
                    <a:cubicBezTo>
                      <a:pt x="12" y="55"/>
                      <a:pt x="12" y="55"/>
                      <a:pt x="12" y="55"/>
                    </a:cubicBezTo>
                    <a:cubicBezTo>
                      <a:pt x="12" y="55"/>
                      <a:pt x="12" y="55"/>
                      <a:pt x="12" y="55"/>
                    </a:cubicBezTo>
                    <a:cubicBezTo>
                      <a:pt x="11" y="54"/>
                      <a:pt x="9" y="53"/>
                      <a:pt x="8" y="53"/>
                    </a:cubicBezTo>
                    <a:cubicBezTo>
                      <a:pt x="5" y="53"/>
                      <a:pt x="2" y="55"/>
                      <a:pt x="1" y="57"/>
                    </a:cubicBezTo>
                    <a:cubicBezTo>
                      <a:pt x="0" y="58"/>
                      <a:pt x="0" y="60"/>
                      <a:pt x="1" y="61"/>
                    </a:cubicBezTo>
                    <a:cubicBezTo>
                      <a:pt x="5" y="66"/>
                      <a:pt x="13" y="69"/>
                      <a:pt x="21" y="70"/>
                    </a:cubicBezTo>
                    <a:cubicBezTo>
                      <a:pt x="21" y="76"/>
                      <a:pt x="21" y="76"/>
                      <a:pt x="21" y="76"/>
                    </a:cubicBezTo>
                    <a:cubicBezTo>
                      <a:pt x="21" y="77"/>
                      <a:pt x="21" y="78"/>
                      <a:pt x="23" y="78"/>
                    </a:cubicBezTo>
                    <a:cubicBezTo>
                      <a:pt x="29" y="78"/>
                      <a:pt x="29" y="78"/>
                      <a:pt x="29" y="78"/>
                    </a:cubicBezTo>
                    <a:cubicBezTo>
                      <a:pt x="31" y="78"/>
                      <a:pt x="31" y="77"/>
                      <a:pt x="31" y="76"/>
                    </a:cubicBezTo>
                    <a:cubicBezTo>
                      <a:pt x="31" y="71"/>
                      <a:pt x="31" y="71"/>
                      <a:pt x="31" y="71"/>
                    </a:cubicBezTo>
                    <a:cubicBezTo>
                      <a:pt x="38" y="70"/>
                      <a:pt x="43" y="69"/>
                      <a:pt x="46" y="66"/>
                    </a:cubicBezTo>
                    <a:cubicBezTo>
                      <a:pt x="52" y="61"/>
                      <a:pt x="55" y="55"/>
                      <a:pt x="52" y="48"/>
                    </a:cubicBezTo>
                    <a:cubicBezTo>
                      <a:pt x="50" y="41"/>
                      <a:pt x="39" y="38"/>
                      <a:pt x="31" y="35"/>
                    </a:cubicBezTo>
                    <a:close/>
                  </a:path>
                </a:pathLst>
              </a:custGeom>
              <a:grpFill/>
              <a:ln>
                <a:noFill/>
              </a:ln>
            </p:spPr>
            <p:txBody>
              <a:bodyPr vert="horz" wrap="square" lIns="91440" tIns="45720" rIns="91440" bIns="45720" numCol="1" anchor="t" anchorCtr="0" compatLnSpc="1"/>
              <a:lstStyle/>
              <a:p>
                <a:endParaRPr lang="zh-CN" altLang="en-US"/>
              </a:p>
            </p:txBody>
          </p:sp>
          <p:sp>
            <p:nvSpPr>
              <p:cNvPr id="8" name="Freeform 43"/>
              <p:cNvSpPr/>
              <p:nvPr/>
            </p:nvSpPr>
            <p:spPr bwMode="auto">
              <a:xfrm>
                <a:off x="5549900" y="3348038"/>
                <a:ext cx="277813" cy="393700"/>
              </a:xfrm>
              <a:custGeom>
                <a:avLst/>
                <a:gdLst>
                  <a:gd name="T0" fmla="*/ 52 w 73"/>
                  <a:gd name="T1" fmla="*/ 0 h 104"/>
                  <a:gd name="T2" fmla="*/ 44 w 73"/>
                  <a:gd name="T3" fmla="*/ 39 h 104"/>
                  <a:gd name="T4" fmla="*/ 5 w 73"/>
                  <a:gd name="T5" fmla="*/ 82 h 104"/>
                  <a:gd name="T6" fmla="*/ 5 w 73"/>
                  <a:gd name="T7" fmla="*/ 100 h 104"/>
                  <a:gd name="T8" fmla="*/ 23 w 73"/>
                  <a:gd name="T9" fmla="*/ 99 h 104"/>
                  <a:gd name="T10" fmla="*/ 64 w 73"/>
                  <a:gd name="T11" fmla="*/ 53 h 104"/>
                  <a:gd name="T12" fmla="*/ 67 w 73"/>
                  <a:gd name="T13" fmla="*/ 47 h 104"/>
                  <a:gd name="T14" fmla="*/ 73 w 73"/>
                  <a:gd name="T15" fmla="*/ 19 h 104"/>
                  <a:gd name="T16" fmla="*/ 65 w 73"/>
                  <a:gd name="T17" fmla="*/ 10 h 104"/>
                  <a:gd name="T18" fmla="*/ 52 w 73"/>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04">
                    <a:moveTo>
                      <a:pt x="52" y="0"/>
                    </a:moveTo>
                    <a:cubicBezTo>
                      <a:pt x="44" y="39"/>
                      <a:pt x="44" y="39"/>
                      <a:pt x="44" y="39"/>
                    </a:cubicBezTo>
                    <a:cubicBezTo>
                      <a:pt x="5" y="82"/>
                      <a:pt x="5" y="82"/>
                      <a:pt x="5" y="82"/>
                    </a:cubicBezTo>
                    <a:cubicBezTo>
                      <a:pt x="0" y="87"/>
                      <a:pt x="0" y="95"/>
                      <a:pt x="5" y="100"/>
                    </a:cubicBezTo>
                    <a:cubicBezTo>
                      <a:pt x="11" y="104"/>
                      <a:pt x="19" y="104"/>
                      <a:pt x="23" y="99"/>
                    </a:cubicBezTo>
                    <a:cubicBezTo>
                      <a:pt x="64" y="53"/>
                      <a:pt x="64" y="53"/>
                      <a:pt x="64" y="53"/>
                    </a:cubicBezTo>
                    <a:cubicBezTo>
                      <a:pt x="66" y="51"/>
                      <a:pt x="67" y="49"/>
                      <a:pt x="67" y="47"/>
                    </a:cubicBezTo>
                    <a:cubicBezTo>
                      <a:pt x="73" y="19"/>
                      <a:pt x="73" y="19"/>
                      <a:pt x="73" y="19"/>
                    </a:cubicBezTo>
                    <a:cubicBezTo>
                      <a:pt x="71" y="16"/>
                      <a:pt x="68" y="13"/>
                      <a:pt x="65" y="10"/>
                    </a:cubicBezTo>
                    <a:cubicBezTo>
                      <a:pt x="60" y="8"/>
                      <a:pt x="55" y="3"/>
                      <a:pt x="52" y="0"/>
                    </a:cubicBezTo>
                    <a:close/>
                  </a:path>
                </a:pathLst>
              </a:custGeom>
              <a:grpFill/>
              <a:ln>
                <a:noFill/>
              </a:ln>
            </p:spPr>
            <p:txBody>
              <a:bodyPr vert="horz" wrap="square" lIns="91440" tIns="45720" rIns="91440" bIns="45720" numCol="1" anchor="t" anchorCtr="0" compatLnSpc="1"/>
              <a:lstStyle/>
              <a:p>
                <a:endParaRPr lang="zh-CN" altLang="en-US"/>
              </a:p>
            </p:txBody>
          </p:sp>
          <p:sp>
            <p:nvSpPr>
              <p:cNvPr id="9" name="Freeform 44"/>
              <p:cNvSpPr/>
              <p:nvPr/>
            </p:nvSpPr>
            <p:spPr bwMode="auto">
              <a:xfrm>
                <a:off x="5964238" y="2954338"/>
                <a:ext cx="257175" cy="169863"/>
              </a:xfrm>
              <a:custGeom>
                <a:avLst/>
                <a:gdLst>
                  <a:gd name="T0" fmla="*/ 3 w 68"/>
                  <a:gd name="T1" fmla="*/ 26 h 45"/>
                  <a:gd name="T2" fmla="*/ 0 w 68"/>
                  <a:gd name="T3" fmla="*/ 36 h 45"/>
                  <a:gd name="T4" fmla="*/ 23 w 68"/>
                  <a:gd name="T5" fmla="*/ 44 h 45"/>
                  <a:gd name="T6" fmla="*/ 32 w 68"/>
                  <a:gd name="T7" fmla="*/ 42 h 45"/>
                  <a:gd name="T8" fmla="*/ 62 w 68"/>
                  <a:gd name="T9" fmla="*/ 20 h 45"/>
                  <a:gd name="T10" fmla="*/ 65 w 68"/>
                  <a:gd name="T11" fmla="*/ 6 h 45"/>
                  <a:gd name="T12" fmla="*/ 50 w 68"/>
                  <a:gd name="T13" fmla="*/ 4 h 45"/>
                  <a:gd name="T14" fmla="*/ 24 w 68"/>
                  <a:gd name="T15" fmla="*/ 22 h 45"/>
                  <a:gd name="T16" fmla="*/ 1 w 68"/>
                  <a:gd name="T17" fmla="*/ 15 h 45"/>
                  <a:gd name="T18" fmla="*/ 3 w 68"/>
                  <a:gd name="T19"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5">
                    <a:moveTo>
                      <a:pt x="3" y="26"/>
                    </a:moveTo>
                    <a:cubicBezTo>
                      <a:pt x="2" y="30"/>
                      <a:pt x="0" y="36"/>
                      <a:pt x="0" y="36"/>
                    </a:cubicBezTo>
                    <a:cubicBezTo>
                      <a:pt x="23" y="44"/>
                      <a:pt x="23" y="44"/>
                      <a:pt x="23" y="44"/>
                    </a:cubicBezTo>
                    <a:cubicBezTo>
                      <a:pt x="26" y="45"/>
                      <a:pt x="30" y="44"/>
                      <a:pt x="32" y="42"/>
                    </a:cubicBezTo>
                    <a:cubicBezTo>
                      <a:pt x="62" y="20"/>
                      <a:pt x="62" y="20"/>
                      <a:pt x="62" y="20"/>
                    </a:cubicBezTo>
                    <a:cubicBezTo>
                      <a:pt x="67" y="17"/>
                      <a:pt x="68" y="11"/>
                      <a:pt x="65" y="6"/>
                    </a:cubicBezTo>
                    <a:cubicBezTo>
                      <a:pt x="61" y="1"/>
                      <a:pt x="55" y="0"/>
                      <a:pt x="50" y="4"/>
                    </a:cubicBezTo>
                    <a:cubicBezTo>
                      <a:pt x="24" y="22"/>
                      <a:pt x="24" y="22"/>
                      <a:pt x="24" y="22"/>
                    </a:cubicBezTo>
                    <a:cubicBezTo>
                      <a:pt x="1" y="15"/>
                      <a:pt x="1" y="15"/>
                      <a:pt x="1" y="15"/>
                    </a:cubicBezTo>
                    <a:cubicBezTo>
                      <a:pt x="1" y="15"/>
                      <a:pt x="3" y="21"/>
                      <a:pt x="3" y="26"/>
                    </a:cubicBez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45"/>
              <p:cNvSpPr/>
              <p:nvPr/>
            </p:nvSpPr>
            <p:spPr bwMode="auto">
              <a:xfrm>
                <a:off x="5838825" y="2708275"/>
                <a:ext cx="169863" cy="230188"/>
              </a:xfrm>
              <a:custGeom>
                <a:avLst/>
                <a:gdLst>
                  <a:gd name="T0" fmla="*/ 28 w 45"/>
                  <a:gd name="T1" fmla="*/ 59 h 61"/>
                  <a:gd name="T2" fmla="*/ 45 w 45"/>
                  <a:gd name="T3" fmla="*/ 25 h 61"/>
                  <a:gd name="T4" fmla="*/ 25 w 45"/>
                  <a:gd name="T5" fmla="*/ 0 h 61"/>
                  <a:gd name="T6" fmla="*/ 0 w 45"/>
                  <a:gd name="T7" fmla="*/ 25 h 61"/>
                  <a:gd name="T8" fmla="*/ 28 w 45"/>
                  <a:gd name="T9" fmla="*/ 59 h 61"/>
                </a:gdLst>
                <a:ahLst/>
                <a:cxnLst>
                  <a:cxn ang="0">
                    <a:pos x="T0" y="T1"/>
                  </a:cxn>
                  <a:cxn ang="0">
                    <a:pos x="T2" y="T3"/>
                  </a:cxn>
                  <a:cxn ang="0">
                    <a:pos x="T4" y="T5"/>
                  </a:cxn>
                  <a:cxn ang="0">
                    <a:pos x="T6" y="T7"/>
                  </a:cxn>
                  <a:cxn ang="0">
                    <a:pos x="T8" y="T9"/>
                  </a:cxn>
                </a:cxnLst>
                <a:rect l="0" t="0" r="r" b="b"/>
                <a:pathLst>
                  <a:path w="45" h="61">
                    <a:moveTo>
                      <a:pt x="28" y="59"/>
                    </a:moveTo>
                    <a:cubicBezTo>
                      <a:pt x="41" y="57"/>
                      <a:pt x="44" y="40"/>
                      <a:pt x="45" y="25"/>
                    </a:cubicBezTo>
                    <a:cubicBezTo>
                      <a:pt x="45" y="11"/>
                      <a:pt x="35" y="1"/>
                      <a:pt x="25" y="0"/>
                    </a:cubicBezTo>
                    <a:cubicBezTo>
                      <a:pt x="11" y="0"/>
                      <a:pt x="1" y="11"/>
                      <a:pt x="0" y="25"/>
                    </a:cubicBezTo>
                    <a:cubicBezTo>
                      <a:pt x="2" y="49"/>
                      <a:pt x="18" y="61"/>
                      <a:pt x="28" y="59"/>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46"/>
              <p:cNvSpPr/>
              <p:nvPr/>
            </p:nvSpPr>
            <p:spPr bwMode="auto">
              <a:xfrm>
                <a:off x="5527675" y="2938463"/>
                <a:ext cx="477838" cy="768350"/>
              </a:xfrm>
              <a:custGeom>
                <a:avLst/>
                <a:gdLst>
                  <a:gd name="T0" fmla="*/ 19 w 126"/>
                  <a:gd name="T1" fmla="*/ 47 h 203"/>
                  <a:gd name="T2" fmla="*/ 19 w 126"/>
                  <a:gd name="T3" fmla="*/ 46 h 203"/>
                  <a:gd name="T4" fmla="*/ 48 w 126"/>
                  <a:gd name="T5" fmla="*/ 24 h 203"/>
                  <a:gd name="T6" fmla="*/ 71 w 126"/>
                  <a:gd name="T7" fmla="*/ 24 h 203"/>
                  <a:gd name="T8" fmla="*/ 64 w 126"/>
                  <a:gd name="T9" fmla="*/ 27 h 203"/>
                  <a:gd name="T10" fmla="*/ 49 w 126"/>
                  <a:gd name="T11" fmla="*/ 87 h 203"/>
                  <a:gd name="T12" fmla="*/ 53 w 126"/>
                  <a:gd name="T13" fmla="*/ 91 h 203"/>
                  <a:gd name="T14" fmla="*/ 73 w 126"/>
                  <a:gd name="T15" fmla="*/ 113 h 203"/>
                  <a:gd name="T16" fmla="*/ 99 w 126"/>
                  <a:gd name="T17" fmla="*/ 140 h 203"/>
                  <a:gd name="T18" fmla="*/ 92 w 126"/>
                  <a:gd name="T19" fmla="*/ 187 h 203"/>
                  <a:gd name="T20" fmla="*/ 102 w 126"/>
                  <a:gd name="T21" fmla="*/ 202 h 203"/>
                  <a:gd name="T22" fmla="*/ 117 w 126"/>
                  <a:gd name="T23" fmla="*/ 190 h 203"/>
                  <a:gd name="T24" fmla="*/ 124 w 126"/>
                  <a:gd name="T25" fmla="*/ 140 h 203"/>
                  <a:gd name="T26" fmla="*/ 121 w 126"/>
                  <a:gd name="T27" fmla="*/ 127 h 203"/>
                  <a:gd name="T28" fmla="*/ 96 w 126"/>
                  <a:gd name="T29" fmla="*/ 96 h 203"/>
                  <a:gd name="T30" fmla="*/ 115 w 126"/>
                  <a:gd name="T31" fmla="*/ 28 h 203"/>
                  <a:gd name="T32" fmla="*/ 110 w 126"/>
                  <a:gd name="T33" fmla="*/ 12 h 203"/>
                  <a:gd name="T34" fmla="*/ 110 w 126"/>
                  <a:gd name="T35" fmla="*/ 15 h 203"/>
                  <a:gd name="T36" fmla="*/ 105 w 126"/>
                  <a:gd name="T37" fmla="*/ 43 h 203"/>
                  <a:gd name="T38" fmla="*/ 105 w 126"/>
                  <a:gd name="T39" fmla="*/ 18 h 203"/>
                  <a:gd name="T40" fmla="*/ 107 w 126"/>
                  <a:gd name="T41" fmla="*/ 14 h 203"/>
                  <a:gd name="T42" fmla="*/ 105 w 126"/>
                  <a:gd name="T43" fmla="*/ 9 h 203"/>
                  <a:gd name="T44" fmla="*/ 103 w 126"/>
                  <a:gd name="T45" fmla="*/ 8 h 203"/>
                  <a:gd name="T46" fmla="*/ 99 w 126"/>
                  <a:gd name="T47" fmla="*/ 12 h 203"/>
                  <a:gd name="T48" fmla="*/ 101 w 126"/>
                  <a:gd name="T49" fmla="*/ 17 h 203"/>
                  <a:gd name="T50" fmla="*/ 96 w 126"/>
                  <a:gd name="T51" fmla="*/ 36 h 203"/>
                  <a:gd name="T52" fmla="*/ 89 w 126"/>
                  <a:gd name="T53" fmla="*/ 1 h 203"/>
                  <a:gd name="T54" fmla="*/ 89 w 126"/>
                  <a:gd name="T55" fmla="*/ 1 h 203"/>
                  <a:gd name="T56" fmla="*/ 89 w 126"/>
                  <a:gd name="T57" fmla="*/ 1 h 203"/>
                  <a:gd name="T58" fmla="*/ 79 w 126"/>
                  <a:gd name="T59" fmla="*/ 0 h 203"/>
                  <a:gd name="T60" fmla="*/ 41 w 126"/>
                  <a:gd name="T61" fmla="*/ 4 h 203"/>
                  <a:gd name="T62" fmla="*/ 5 w 126"/>
                  <a:gd name="T63" fmla="*/ 31 h 203"/>
                  <a:gd name="T64" fmla="*/ 4 w 126"/>
                  <a:gd name="T65" fmla="*/ 46 h 203"/>
                  <a:gd name="T66" fmla="*/ 19 w 126"/>
                  <a:gd name="T67" fmla="*/ 4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203">
                    <a:moveTo>
                      <a:pt x="19" y="47"/>
                    </a:moveTo>
                    <a:cubicBezTo>
                      <a:pt x="19" y="46"/>
                      <a:pt x="19" y="46"/>
                      <a:pt x="19" y="46"/>
                    </a:cubicBezTo>
                    <a:cubicBezTo>
                      <a:pt x="19" y="46"/>
                      <a:pt x="46" y="24"/>
                      <a:pt x="48" y="24"/>
                    </a:cubicBezTo>
                    <a:cubicBezTo>
                      <a:pt x="49" y="23"/>
                      <a:pt x="71" y="24"/>
                      <a:pt x="71" y="24"/>
                    </a:cubicBezTo>
                    <a:cubicBezTo>
                      <a:pt x="64" y="27"/>
                      <a:pt x="64" y="27"/>
                      <a:pt x="64" y="27"/>
                    </a:cubicBezTo>
                    <a:cubicBezTo>
                      <a:pt x="60" y="42"/>
                      <a:pt x="50" y="73"/>
                      <a:pt x="49" y="87"/>
                    </a:cubicBezTo>
                    <a:cubicBezTo>
                      <a:pt x="49" y="89"/>
                      <a:pt x="53" y="90"/>
                      <a:pt x="53" y="91"/>
                    </a:cubicBezTo>
                    <a:cubicBezTo>
                      <a:pt x="53" y="94"/>
                      <a:pt x="57" y="105"/>
                      <a:pt x="73" y="113"/>
                    </a:cubicBezTo>
                    <a:cubicBezTo>
                      <a:pt x="77" y="118"/>
                      <a:pt x="98" y="139"/>
                      <a:pt x="99" y="140"/>
                    </a:cubicBezTo>
                    <a:cubicBezTo>
                      <a:pt x="99" y="140"/>
                      <a:pt x="92" y="187"/>
                      <a:pt x="92" y="187"/>
                    </a:cubicBezTo>
                    <a:cubicBezTo>
                      <a:pt x="91" y="195"/>
                      <a:pt x="95" y="201"/>
                      <a:pt x="102" y="202"/>
                    </a:cubicBezTo>
                    <a:cubicBezTo>
                      <a:pt x="109" y="203"/>
                      <a:pt x="115" y="198"/>
                      <a:pt x="117" y="190"/>
                    </a:cubicBezTo>
                    <a:cubicBezTo>
                      <a:pt x="117" y="190"/>
                      <a:pt x="123" y="141"/>
                      <a:pt x="124" y="140"/>
                    </a:cubicBezTo>
                    <a:cubicBezTo>
                      <a:pt x="126" y="132"/>
                      <a:pt x="123" y="129"/>
                      <a:pt x="121" y="127"/>
                    </a:cubicBezTo>
                    <a:cubicBezTo>
                      <a:pt x="120" y="124"/>
                      <a:pt x="96" y="97"/>
                      <a:pt x="96" y="96"/>
                    </a:cubicBezTo>
                    <a:cubicBezTo>
                      <a:pt x="100" y="59"/>
                      <a:pt x="115" y="34"/>
                      <a:pt x="115" y="28"/>
                    </a:cubicBezTo>
                    <a:cubicBezTo>
                      <a:pt x="114" y="17"/>
                      <a:pt x="110" y="12"/>
                      <a:pt x="110" y="12"/>
                    </a:cubicBezTo>
                    <a:cubicBezTo>
                      <a:pt x="110" y="15"/>
                      <a:pt x="110" y="15"/>
                      <a:pt x="110" y="15"/>
                    </a:cubicBezTo>
                    <a:cubicBezTo>
                      <a:pt x="110" y="31"/>
                      <a:pt x="105" y="43"/>
                      <a:pt x="105" y="43"/>
                    </a:cubicBezTo>
                    <a:cubicBezTo>
                      <a:pt x="105" y="43"/>
                      <a:pt x="106" y="24"/>
                      <a:pt x="105" y="18"/>
                    </a:cubicBezTo>
                    <a:cubicBezTo>
                      <a:pt x="106" y="16"/>
                      <a:pt x="107" y="14"/>
                      <a:pt x="107" y="14"/>
                    </a:cubicBezTo>
                    <a:cubicBezTo>
                      <a:pt x="105" y="9"/>
                      <a:pt x="105" y="9"/>
                      <a:pt x="105" y="9"/>
                    </a:cubicBezTo>
                    <a:cubicBezTo>
                      <a:pt x="105" y="9"/>
                      <a:pt x="104" y="9"/>
                      <a:pt x="103" y="8"/>
                    </a:cubicBezTo>
                    <a:cubicBezTo>
                      <a:pt x="101" y="9"/>
                      <a:pt x="99" y="12"/>
                      <a:pt x="99" y="12"/>
                    </a:cubicBezTo>
                    <a:cubicBezTo>
                      <a:pt x="99" y="12"/>
                      <a:pt x="99" y="14"/>
                      <a:pt x="101" y="17"/>
                    </a:cubicBezTo>
                    <a:cubicBezTo>
                      <a:pt x="100" y="18"/>
                      <a:pt x="99" y="26"/>
                      <a:pt x="96" y="36"/>
                    </a:cubicBezTo>
                    <a:cubicBezTo>
                      <a:pt x="96" y="9"/>
                      <a:pt x="91" y="3"/>
                      <a:pt x="89" y="1"/>
                    </a:cubicBezTo>
                    <a:cubicBezTo>
                      <a:pt x="89" y="1"/>
                      <a:pt x="89" y="1"/>
                      <a:pt x="89" y="1"/>
                    </a:cubicBezTo>
                    <a:cubicBezTo>
                      <a:pt x="89" y="1"/>
                      <a:pt x="89" y="1"/>
                      <a:pt x="89" y="1"/>
                    </a:cubicBezTo>
                    <a:cubicBezTo>
                      <a:pt x="87" y="0"/>
                      <a:pt x="79" y="0"/>
                      <a:pt x="79" y="0"/>
                    </a:cubicBezTo>
                    <a:cubicBezTo>
                      <a:pt x="72" y="1"/>
                      <a:pt x="58" y="2"/>
                      <a:pt x="41" y="4"/>
                    </a:cubicBezTo>
                    <a:cubicBezTo>
                      <a:pt x="40" y="4"/>
                      <a:pt x="5" y="31"/>
                      <a:pt x="5" y="31"/>
                    </a:cubicBezTo>
                    <a:cubicBezTo>
                      <a:pt x="0" y="35"/>
                      <a:pt x="0" y="41"/>
                      <a:pt x="4" y="46"/>
                    </a:cubicBezTo>
                    <a:cubicBezTo>
                      <a:pt x="8" y="50"/>
                      <a:pt x="14" y="50"/>
                      <a:pt x="19" y="47"/>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47"/>
              <p:cNvSpPr>
                <a:spLocks noEditPoints="1"/>
              </p:cNvSpPr>
              <p:nvPr/>
            </p:nvSpPr>
            <p:spPr bwMode="auto">
              <a:xfrm>
                <a:off x="5964238" y="3468688"/>
                <a:ext cx="673100" cy="677863"/>
              </a:xfrm>
              <a:custGeom>
                <a:avLst/>
                <a:gdLst>
                  <a:gd name="T0" fmla="*/ 152 w 178"/>
                  <a:gd name="T1" fmla="*/ 51 h 179"/>
                  <a:gd name="T2" fmla="*/ 164 w 178"/>
                  <a:gd name="T3" fmla="*/ 40 h 179"/>
                  <a:gd name="T4" fmla="*/ 144 w 178"/>
                  <a:gd name="T5" fmla="*/ 18 h 179"/>
                  <a:gd name="T6" fmla="*/ 132 w 178"/>
                  <a:gd name="T7" fmla="*/ 30 h 179"/>
                  <a:gd name="T8" fmla="*/ 106 w 178"/>
                  <a:gd name="T9" fmla="*/ 18 h 179"/>
                  <a:gd name="T10" fmla="*/ 107 w 178"/>
                  <a:gd name="T11" fmla="*/ 1 h 179"/>
                  <a:gd name="T12" fmla="*/ 78 w 178"/>
                  <a:gd name="T13" fmla="*/ 0 h 179"/>
                  <a:gd name="T14" fmla="*/ 77 w 178"/>
                  <a:gd name="T15" fmla="*/ 17 h 179"/>
                  <a:gd name="T16" fmla="*/ 51 w 178"/>
                  <a:gd name="T17" fmla="*/ 27 h 179"/>
                  <a:gd name="T18" fmla="*/ 39 w 178"/>
                  <a:gd name="T19" fmla="*/ 15 h 179"/>
                  <a:gd name="T20" fmla="*/ 18 w 178"/>
                  <a:gd name="T21" fmla="*/ 34 h 179"/>
                  <a:gd name="T22" fmla="*/ 30 w 178"/>
                  <a:gd name="T23" fmla="*/ 47 h 179"/>
                  <a:gd name="T24" fmla="*/ 18 w 178"/>
                  <a:gd name="T25" fmla="*/ 72 h 179"/>
                  <a:gd name="T26" fmla="*/ 1 w 178"/>
                  <a:gd name="T27" fmla="*/ 72 h 179"/>
                  <a:gd name="T28" fmla="*/ 0 w 178"/>
                  <a:gd name="T29" fmla="*/ 101 h 179"/>
                  <a:gd name="T30" fmla="*/ 17 w 178"/>
                  <a:gd name="T31" fmla="*/ 101 h 179"/>
                  <a:gd name="T32" fmla="*/ 27 w 178"/>
                  <a:gd name="T33" fmla="*/ 128 h 179"/>
                  <a:gd name="T34" fmla="*/ 14 w 178"/>
                  <a:gd name="T35" fmla="*/ 139 h 179"/>
                  <a:gd name="T36" fmla="*/ 34 w 178"/>
                  <a:gd name="T37" fmla="*/ 160 h 179"/>
                  <a:gd name="T38" fmla="*/ 46 w 178"/>
                  <a:gd name="T39" fmla="*/ 149 h 179"/>
                  <a:gd name="T40" fmla="*/ 72 w 178"/>
                  <a:gd name="T41" fmla="*/ 161 h 179"/>
                  <a:gd name="T42" fmla="*/ 71 w 178"/>
                  <a:gd name="T43" fmla="*/ 178 h 179"/>
                  <a:gd name="T44" fmla="*/ 100 w 178"/>
                  <a:gd name="T45" fmla="*/ 179 h 179"/>
                  <a:gd name="T46" fmla="*/ 101 w 178"/>
                  <a:gd name="T47" fmla="*/ 162 h 179"/>
                  <a:gd name="T48" fmla="*/ 128 w 178"/>
                  <a:gd name="T49" fmla="*/ 152 h 179"/>
                  <a:gd name="T50" fmla="*/ 139 w 178"/>
                  <a:gd name="T51" fmla="*/ 164 h 179"/>
                  <a:gd name="T52" fmla="*/ 160 w 178"/>
                  <a:gd name="T53" fmla="*/ 145 h 179"/>
                  <a:gd name="T54" fmla="*/ 149 w 178"/>
                  <a:gd name="T55" fmla="*/ 132 h 179"/>
                  <a:gd name="T56" fmla="*/ 161 w 178"/>
                  <a:gd name="T57" fmla="*/ 107 h 179"/>
                  <a:gd name="T58" fmla="*/ 177 w 178"/>
                  <a:gd name="T59" fmla="*/ 107 h 179"/>
                  <a:gd name="T60" fmla="*/ 178 w 178"/>
                  <a:gd name="T61" fmla="*/ 78 h 179"/>
                  <a:gd name="T62" fmla="*/ 162 w 178"/>
                  <a:gd name="T63" fmla="*/ 78 h 179"/>
                  <a:gd name="T64" fmla="*/ 152 w 178"/>
                  <a:gd name="T65" fmla="*/ 51 h 179"/>
                  <a:gd name="T66" fmla="*/ 121 w 178"/>
                  <a:gd name="T67" fmla="*/ 124 h 179"/>
                  <a:gd name="T68" fmla="*/ 87 w 178"/>
                  <a:gd name="T69" fmla="*/ 137 h 179"/>
                  <a:gd name="T70" fmla="*/ 55 w 178"/>
                  <a:gd name="T71" fmla="*/ 122 h 179"/>
                  <a:gd name="T72" fmla="*/ 42 w 178"/>
                  <a:gd name="T73" fmla="*/ 88 h 179"/>
                  <a:gd name="T74" fmla="*/ 57 w 178"/>
                  <a:gd name="T75" fmla="*/ 55 h 179"/>
                  <a:gd name="T76" fmla="*/ 91 w 178"/>
                  <a:gd name="T77" fmla="*/ 43 h 179"/>
                  <a:gd name="T78" fmla="*/ 124 w 178"/>
                  <a:gd name="T79" fmla="*/ 58 h 179"/>
                  <a:gd name="T80" fmla="*/ 136 w 178"/>
                  <a:gd name="T81" fmla="*/ 92 h 179"/>
                  <a:gd name="T82" fmla="*/ 121 w 178"/>
                  <a:gd name="T83" fmla="*/ 1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 h="179">
                    <a:moveTo>
                      <a:pt x="152" y="51"/>
                    </a:moveTo>
                    <a:cubicBezTo>
                      <a:pt x="164" y="40"/>
                      <a:pt x="164" y="40"/>
                      <a:pt x="164" y="40"/>
                    </a:cubicBezTo>
                    <a:cubicBezTo>
                      <a:pt x="144" y="18"/>
                      <a:pt x="144" y="18"/>
                      <a:pt x="144" y="18"/>
                    </a:cubicBezTo>
                    <a:cubicBezTo>
                      <a:pt x="132" y="30"/>
                      <a:pt x="132" y="30"/>
                      <a:pt x="132" y="30"/>
                    </a:cubicBezTo>
                    <a:cubicBezTo>
                      <a:pt x="124" y="25"/>
                      <a:pt x="116" y="21"/>
                      <a:pt x="106" y="18"/>
                    </a:cubicBezTo>
                    <a:cubicBezTo>
                      <a:pt x="107" y="1"/>
                      <a:pt x="107" y="1"/>
                      <a:pt x="107" y="1"/>
                    </a:cubicBezTo>
                    <a:cubicBezTo>
                      <a:pt x="78" y="0"/>
                      <a:pt x="78" y="0"/>
                      <a:pt x="78" y="0"/>
                    </a:cubicBezTo>
                    <a:cubicBezTo>
                      <a:pt x="77" y="17"/>
                      <a:pt x="77" y="17"/>
                      <a:pt x="77" y="17"/>
                    </a:cubicBezTo>
                    <a:cubicBezTo>
                      <a:pt x="68" y="19"/>
                      <a:pt x="59" y="22"/>
                      <a:pt x="51" y="27"/>
                    </a:cubicBezTo>
                    <a:cubicBezTo>
                      <a:pt x="39" y="15"/>
                      <a:pt x="39" y="15"/>
                      <a:pt x="39" y="15"/>
                    </a:cubicBezTo>
                    <a:cubicBezTo>
                      <a:pt x="18" y="34"/>
                      <a:pt x="18" y="34"/>
                      <a:pt x="18" y="34"/>
                    </a:cubicBezTo>
                    <a:cubicBezTo>
                      <a:pt x="30" y="47"/>
                      <a:pt x="30" y="47"/>
                      <a:pt x="30" y="47"/>
                    </a:cubicBezTo>
                    <a:cubicBezTo>
                      <a:pt x="24" y="54"/>
                      <a:pt x="20" y="63"/>
                      <a:pt x="18" y="72"/>
                    </a:cubicBezTo>
                    <a:cubicBezTo>
                      <a:pt x="1" y="72"/>
                      <a:pt x="1" y="72"/>
                      <a:pt x="1" y="72"/>
                    </a:cubicBezTo>
                    <a:cubicBezTo>
                      <a:pt x="0" y="101"/>
                      <a:pt x="0" y="101"/>
                      <a:pt x="0" y="101"/>
                    </a:cubicBezTo>
                    <a:cubicBezTo>
                      <a:pt x="17" y="101"/>
                      <a:pt x="17" y="101"/>
                      <a:pt x="17" y="101"/>
                    </a:cubicBezTo>
                    <a:cubicBezTo>
                      <a:pt x="18" y="111"/>
                      <a:pt x="22" y="120"/>
                      <a:pt x="27" y="128"/>
                    </a:cubicBezTo>
                    <a:cubicBezTo>
                      <a:pt x="14" y="139"/>
                      <a:pt x="14" y="139"/>
                      <a:pt x="14" y="139"/>
                    </a:cubicBezTo>
                    <a:cubicBezTo>
                      <a:pt x="34" y="160"/>
                      <a:pt x="34" y="160"/>
                      <a:pt x="34" y="160"/>
                    </a:cubicBezTo>
                    <a:cubicBezTo>
                      <a:pt x="46" y="149"/>
                      <a:pt x="46" y="149"/>
                      <a:pt x="46" y="149"/>
                    </a:cubicBezTo>
                    <a:cubicBezTo>
                      <a:pt x="54" y="155"/>
                      <a:pt x="63" y="159"/>
                      <a:pt x="72" y="161"/>
                    </a:cubicBezTo>
                    <a:cubicBezTo>
                      <a:pt x="71" y="178"/>
                      <a:pt x="71" y="178"/>
                      <a:pt x="71" y="178"/>
                    </a:cubicBezTo>
                    <a:cubicBezTo>
                      <a:pt x="100" y="179"/>
                      <a:pt x="100" y="179"/>
                      <a:pt x="100" y="179"/>
                    </a:cubicBezTo>
                    <a:cubicBezTo>
                      <a:pt x="101" y="162"/>
                      <a:pt x="101" y="162"/>
                      <a:pt x="101" y="162"/>
                    </a:cubicBezTo>
                    <a:cubicBezTo>
                      <a:pt x="111" y="161"/>
                      <a:pt x="120" y="157"/>
                      <a:pt x="128" y="152"/>
                    </a:cubicBezTo>
                    <a:cubicBezTo>
                      <a:pt x="139" y="164"/>
                      <a:pt x="139" y="164"/>
                      <a:pt x="139" y="164"/>
                    </a:cubicBezTo>
                    <a:cubicBezTo>
                      <a:pt x="160" y="145"/>
                      <a:pt x="160" y="145"/>
                      <a:pt x="160" y="145"/>
                    </a:cubicBezTo>
                    <a:cubicBezTo>
                      <a:pt x="149" y="132"/>
                      <a:pt x="149" y="132"/>
                      <a:pt x="149" y="132"/>
                    </a:cubicBezTo>
                    <a:cubicBezTo>
                      <a:pt x="154" y="125"/>
                      <a:pt x="158" y="116"/>
                      <a:pt x="161" y="107"/>
                    </a:cubicBezTo>
                    <a:cubicBezTo>
                      <a:pt x="177" y="107"/>
                      <a:pt x="177" y="107"/>
                      <a:pt x="177" y="107"/>
                    </a:cubicBezTo>
                    <a:cubicBezTo>
                      <a:pt x="178" y="78"/>
                      <a:pt x="178" y="78"/>
                      <a:pt x="178" y="78"/>
                    </a:cubicBezTo>
                    <a:cubicBezTo>
                      <a:pt x="162" y="78"/>
                      <a:pt x="162" y="78"/>
                      <a:pt x="162" y="78"/>
                    </a:cubicBezTo>
                    <a:cubicBezTo>
                      <a:pt x="160" y="68"/>
                      <a:pt x="157" y="59"/>
                      <a:pt x="152" y="51"/>
                    </a:cubicBezTo>
                    <a:close/>
                    <a:moveTo>
                      <a:pt x="121" y="124"/>
                    </a:moveTo>
                    <a:cubicBezTo>
                      <a:pt x="112" y="133"/>
                      <a:pt x="101" y="138"/>
                      <a:pt x="87" y="137"/>
                    </a:cubicBezTo>
                    <a:cubicBezTo>
                      <a:pt x="74" y="137"/>
                      <a:pt x="63" y="131"/>
                      <a:pt x="55" y="122"/>
                    </a:cubicBezTo>
                    <a:cubicBezTo>
                      <a:pt x="46" y="113"/>
                      <a:pt x="41" y="101"/>
                      <a:pt x="42" y="88"/>
                    </a:cubicBezTo>
                    <a:cubicBezTo>
                      <a:pt x="42" y="75"/>
                      <a:pt x="48" y="63"/>
                      <a:pt x="57" y="55"/>
                    </a:cubicBezTo>
                    <a:cubicBezTo>
                      <a:pt x="66" y="47"/>
                      <a:pt x="78" y="42"/>
                      <a:pt x="91" y="43"/>
                    </a:cubicBezTo>
                    <a:cubicBezTo>
                      <a:pt x="104" y="43"/>
                      <a:pt x="116" y="49"/>
                      <a:pt x="124" y="58"/>
                    </a:cubicBezTo>
                    <a:cubicBezTo>
                      <a:pt x="132" y="67"/>
                      <a:pt x="137" y="78"/>
                      <a:pt x="136" y="92"/>
                    </a:cubicBezTo>
                    <a:cubicBezTo>
                      <a:pt x="136" y="105"/>
                      <a:pt x="130" y="116"/>
                      <a:pt x="121" y="124"/>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48"/>
              <p:cNvSpPr>
                <a:spLocks noEditPoints="1"/>
              </p:cNvSpPr>
              <p:nvPr/>
            </p:nvSpPr>
            <p:spPr bwMode="auto">
              <a:xfrm>
                <a:off x="5546725" y="3736975"/>
                <a:ext cx="412750" cy="412750"/>
              </a:xfrm>
              <a:custGeom>
                <a:avLst/>
                <a:gdLst>
                  <a:gd name="T0" fmla="*/ 109 w 109"/>
                  <a:gd name="T1" fmla="*/ 59 h 109"/>
                  <a:gd name="T2" fmla="*/ 107 w 109"/>
                  <a:gd name="T3" fmla="*/ 41 h 109"/>
                  <a:gd name="T4" fmla="*/ 97 w 109"/>
                  <a:gd name="T5" fmla="*/ 42 h 109"/>
                  <a:gd name="T6" fmla="*/ 89 w 109"/>
                  <a:gd name="T7" fmla="*/ 27 h 109"/>
                  <a:gd name="T8" fmla="*/ 96 w 109"/>
                  <a:gd name="T9" fmla="*/ 19 h 109"/>
                  <a:gd name="T10" fmla="*/ 82 w 109"/>
                  <a:gd name="T11" fmla="*/ 8 h 109"/>
                  <a:gd name="T12" fmla="*/ 76 w 109"/>
                  <a:gd name="T13" fmla="*/ 16 h 109"/>
                  <a:gd name="T14" fmla="*/ 59 w 109"/>
                  <a:gd name="T15" fmla="*/ 10 h 109"/>
                  <a:gd name="T16" fmla="*/ 58 w 109"/>
                  <a:gd name="T17" fmla="*/ 0 h 109"/>
                  <a:gd name="T18" fmla="*/ 41 w 109"/>
                  <a:gd name="T19" fmla="*/ 1 h 109"/>
                  <a:gd name="T20" fmla="*/ 42 w 109"/>
                  <a:gd name="T21" fmla="*/ 12 h 109"/>
                  <a:gd name="T22" fmla="*/ 27 w 109"/>
                  <a:gd name="T23" fmla="*/ 20 h 109"/>
                  <a:gd name="T24" fmla="*/ 19 w 109"/>
                  <a:gd name="T25" fmla="*/ 13 h 109"/>
                  <a:gd name="T26" fmla="*/ 7 w 109"/>
                  <a:gd name="T27" fmla="*/ 27 h 109"/>
                  <a:gd name="T28" fmla="*/ 15 w 109"/>
                  <a:gd name="T29" fmla="*/ 33 h 109"/>
                  <a:gd name="T30" fmla="*/ 10 w 109"/>
                  <a:gd name="T31" fmla="*/ 50 h 109"/>
                  <a:gd name="T32" fmla="*/ 0 w 109"/>
                  <a:gd name="T33" fmla="*/ 50 h 109"/>
                  <a:gd name="T34" fmla="*/ 1 w 109"/>
                  <a:gd name="T35" fmla="*/ 68 h 109"/>
                  <a:gd name="T36" fmla="*/ 11 w 109"/>
                  <a:gd name="T37" fmla="*/ 67 h 109"/>
                  <a:gd name="T38" fmla="*/ 19 w 109"/>
                  <a:gd name="T39" fmla="*/ 83 h 109"/>
                  <a:gd name="T40" fmla="*/ 13 w 109"/>
                  <a:gd name="T41" fmla="*/ 90 h 109"/>
                  <a:gd name="T42" fmla="*/ 26 w 109"/>
                  <a:gd name="T43" fmla="*/ 102 h 109"/>
                  <a:gd name="T44" fmla="*/ 33 w 109"/>
                  <a:gd name="T45" fmla="*/ 94 h 109"/>
                  <a:gd name="T46" fmla="*/ 49 w 109"/>
                  <a:gd name="T47" fmla="*/ 99 h 109"/>
                  <a:gd name="T48" fmla="*/ 50 w 109"/>
                  <a:gd name="T49" fmla="*/ 109 h 109"/>
                  <a:gd name="T50" fmla="*/ 68 w 109"/>
                  <a:gd name="T51" fmla="*/ 108 h 109"/>
                  <a:gd name="T52" fmla="*/ 67 w 109"/>
                  <a:gd name="T53" fmla="*/ 98 h 109"/>
                  <a:gd name="T54" fmla="*/ 82 w 109"/>
                  <a:gd name="T55" fmla="*/ 90 h 109"/>
                  <a:gd name="T56" fmla="*/ 90 w 109"/>
                  <a:gd name="T57" fmla="*/ 96 h 109"/>
                  <a:gd name="T58" fmla="*/ 101 w 109"/>
                  <a:gd name="T59" fmla="*/ 83 h 109"/>
                  <a:gd name="T60" fmla="*/ 94 w 109"/>
                  <a:gd name="T61" fmla="*/ 76 h 109"/>
                  <a:gd name="T62" fmla="*/ 99 w 109"/>
                  <a:gd name="T63" fmla="*/ 60 h 109"/>
                  <a:gd name="T64" fmla="*/ 109 w 109"/>
                  <a:gd name="T65" fmla="*/ 59 h 109"/>
                  <a:gd name="T66" fmla="*/ 76 w 109"/>
                  <a:gd name="T67" fmla="*/ 73 h 109"/>
                  <a:gd name="T68" fmla="*/ 57 w 109"/>
                  <a:gd name="T69" fmla="*/ 84 h 109"/>
                  <a:gd name="T70" fmla="*/ 36 w 109"/>
                  <a:gd name="T71" fmla="*/ 77 h 109"/>
                  <a:gd name="T72" fmla="*/ 26 w 109"/>
                  <a:gd name="T73" fmla="*/ 57 h 109"/>
                  <a:gd name="T74" fmla="*/ 32 w 109"/>
                  <a:gd name="T75" fmla="*/ 36 h 109"/>
                  <a:gd name="T76" fmla="*/ 52 w 109"/>
                  <a:gd name="T77" fmla="*/ 26 h 109"/>
                  <a:gd name="T78" fmla="*/ 73 w 109"/>
                  <a:gd name="T79" fmla="*/ 33 h 109"/>
                  <a:gd name="T80" fmla="*/ 83 w 109"/>
                  <a:gd name="T81" fmla="*/ 52 h 109"/>
                  <a:gd name="T82" fmla="*/ 76 w 109"/>
                  <a:gd name="T83"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9" h="109">
                    <a:moveTo>
                      <a:pt x="109" y="59"/>
                    </a:moveTo>
                    <a:cubicBezTo>
                      <a:pt x="107" y="41"/>
                      <a:pt x="107" y="41"/>
                      <a:pt x="107" y="41"/>
                    </a:cubicBezTo>
                    <a:cubicBezTo>
                      <a:pt x="97" y="42"/>
                      <a:pt x="97" y="42"/>
                      <a:pt x="97" y="42"/>
                    </a:cubicBezTo>
                    <a:cubicBezTo>
                      <a:pt x="96" y="36"/>
                      <a:pt x="93" y="31"/>
                      <a:pt x="89" y="27"/>
                    </a:cubicBezTo>
                    <a:cubicBezTo>
                      <a:pt x="96" y="19"/>
                      <a:pt x="96" y="19"/>
                      <a:pt x="96" y="19"/>
                    </a:cubicBezTo>
                    <a:cubicBezTo>
                      <a:pt x="82" y="8"/>
                      <a:pt x="82" y="8"/>
                      <a:pt x="82" y="8"/>
                    </a:cubicBezTo>
                    <a:cubicBezTo>
                      <a:pt x="76" y="16"/>
                      <a:pt x="76" y="16"/>
                      <a:pt x="76" y="16"/>
                    </a:cubicBezTo>
                    <a:cubicBezTo>
                      <a:pt x="71" y="13"/>
                      <a:pt x="65" y="11"/>
                      <a:pt x="59" y="10"/>
                    </a:cubicBezTo>
                    <a:cubicBezTo>
                      <a:pt x="58" y="0"/>
                      <a:pt x="58" y="0"/>
                      <a:pt x="58" y="0"/>
                    </a:cubicBezTo>
                    <a:cubicBezTo>
                      <a:pt x="41" y="1"/>
                      <a:pt x="41" y="1"/>
                      <a:pt x="41" y="1"/>
                    </a:cubicBezTo>
                    <a:cubicBezTo>
                      <a:pt x="42" y="12"/>
                      <a:pt x="42" y="12"/>
                      <a:pt x="42" y="12"/>
                    </a:cubicBezTo>
                    <a:cubicBezTo>
                      <a:pt x="36" y="14"/>
                      <a:pt x="31" y="16"/>
                      <a:pt x="27" y="20"/>
                    </a:cubicBezTo>
                    <a:cubicBezTo>
                      <a:pt x="19" y="13"/>
                      <a:pt x="19" y="13"/>
                      <a:pt x="19" y="13"/>
                    </a:cubicBezTo>
                    <a:cubicBezTo>
                      <a:pt x="7" y="27"/>
                      <a:pt x="7" y="27"/>
                      <a:pt x="7" y="27"/>
                    </a:cubicBezTo>
                    <a:cubicBezTo>
                      <a:pt x="15" y="33"/>
                      <a:pt x="15" y="33"/>
                      <a:pt x="15" y="33"/>
                    </a:cubicBezTo>
                    <a:cubicBezTo>
                      <a:pt x="12" y="38"/>
                      <a:pt x="11" y="44"/>
                      <a:pt x="10" y="50"/>
                    </a:cubicBezTo>
                    <a:cubicBezTo>
                      <a:pt x="0" y="50"/>
                      <a:pt x="0" y="50"/>
                      <a:pt x="0" y="50"/>
                    </a:cubicBezTo>
                    <a:cubicBezTo>
                      <a:pt x="1" y="68"/>
                      <a:pt x="1" y="68"/>
                      <a:pt x="1" y="68"/>
                    </a:cubicBezTo>
                    <a:cubicBezTo>
                      <a:pt x="11" y="67"/>
                      <a:pt x="11" y="67"/>
                      <a:pt x="11" y="67"/>
                    </a:cubicBezTo>
                    <a:cubicBezTo>
                      <a:pt x="13" y="73"/>
                      <a:pt x="16" y="78"/>
                      <a:pt x="19" y="83"/>
                    </a:cubicBezTo>
                    <a:cubicBezTo>
                      <a:pt x="13" y="90"/>
                      <a:pt x="13" y="90"/>
                      <a:pt x="13" y="90"/>
                    </a:cubicBezTo>
                    <a:cubicBezTo>
                      <a:pt x="26" y="102"/>
                      <a:pt x="26" y="102"/>
                      <a:pt x="26" y="102"/>
                    </a:cubicBezTo>
                    <a:cubicBezTo>
                      <a:pt x="33" y="94"/>
                      <a:pt x="33" y="94"/>
                      <a:pt x="33" y="94"/>
                    </a:cubicBezTo>
                    <a:cubicBezTo>
                      <a:pt x="38" y="97"/>
                      <a:pt x="43" y="99"/>
                      <a:pt x="49" y="99"/>
                    </a:cubicBezTo>
                    <a:cubicBezTo>
                      <a:pt x="50" y="109"/>
                      <a:pt x="50" y="109"/>
                      <a:pt x="50" y="109"/>
                    </a:cubicBezTo>
                    <a:cubicBezTo>
                      <a:pt x="68" y="108"/>
                      <a:pt x="68" y="108"/>
                      <a:pt x="68" y="108"/>
                    </a:cubicBezTo>
                    <a:cubicBezTo>
                      <a:pt x="67" y="98"/>
                      <a:pt x="67" y="98"/>
                      <a:pt x="67" y="98"/>
                    </a:cubicBezTo>
                    <a:cubicBezTo>
                      <a:pt x="73" y="96"/>
                      <a:pt x="78" y="93"/>
                      <a:pt x="82" y="90"/>
                    </a:cubicBezTo>
                    <a:cubicBezTo>
                      <a:pt x="90" y="96"/>
                      <a:pt x="90" y="96"/>
                      <a:pt x="90" y="96"/>
                    </a:cubicBezTo>
                    <a:cubicBezTo>
                      <a:pt x="101" y="83"/>
                      <a:pt x="101" y="83"/>
                      <a:pt x="101" y="83"/>
                    </a:cubicBezTo>
                    <a:cubicBezTo>
                      <a:pt x="94" y="76"/>
                      <a:pt x="94" y="76"/>
                      <a:pt x="94" y="76"/>
                    </a:cubicBezTo>
                    <a:cubicBezTo>
                      <a:pt x="96" y="71"/>
                      <a:pt x="98" y="66"/>
                      <a:pt x="99" y="60"/>
                    </a:cubicBezTo>
                    <a:lnTo>
                      <a:pt x="109" y="59"/>
                    </a:lnTo>
                    <a:close/>
                    <a:moveTo>
                      <a:pt x="76" y="73"/>
                    </a:moveTo>
                    <a:cubicBezTo>
                      <a:pt x="72" y="79"/>
                      <a:pt x="65" y="83"/>
                      <a:pt x="57" y="84"/>
                    </a:cubicBezTo>
                    <a:cubicBezTo>
                      <a:pt x="49" y="84"/>
                      <a:pt x="41" y="82"/>
                      <a:pt x="36" y="77"/>
                    </a:cubicBezTo>
                    <a:cubicBezTo>
                      <a:pt x="30" y="72"/>
                      <a:pt x="26" y="65"/>
                      <a:pt x="26" y="57"/>
                    </a:cubicBezTo>
                    <a:cubicBezTo>
                      <a:pt x="25" y="49"/>
                      <a:pt x="28" y="42"/>
                      <a:pt x="32" y="36"/>
                    </a:cubicBezTo>
                    <a:cubicBezTo>
                      <a:pt x="37" y="31"/>
                      <a:pt x="44" y="27"/>
                      <a:pt x="52" y="26"/>
                    </a:cubicBezTo>
                    <a:cubicBezTo>
                      <a:pt x="60" y="25"/>
                      <a:pt x="67" y="28"/>
                      <a:pt x="73" y="33"/>
                    </a:cubicBezTo>
                    <a:cubicBezTo>
                      <a:pt x="79" y="38"/>
                      <a:pt x="82" y="44"/>
                      <a:pt x="83" y="52"/>
                    </a:cubicBezTo>
                    <a:cubicBezTo>
                      <a:pt x="84" y="60"/>
                      <a:pt x="81" y="68"/>
                      <a:pt x="76" y="73"/>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49"/>
              <p:cNvSpPr>
                <a:spLocks noEditPoints="1"/>
              </p:cNvSpPr>
              <p:nvPr/>
            </p:nvSpPr>
            <p:spPr bwMode="auto">
              <a:xfrm>
                <a:off x="6254750" y="3060700"/>
                <a:ext cx="412750" cy="415925"/>
              </a:xfrm>
              <a:custGeom>
                <a:avLst/>
                <a:gdLst>
                  <a:gd name="T0" fmla="*/ 99 w 109"/>
                  <a:gd name="T1" fmla="*/ 50 h 110"/>
                  <a:gd name="T2" fmla="*/ 94 w 109"/>
                  <a:gd name="T3" fmla="*/ 34 h 110"/>
                  <a:gd name="T4" fmla="*/ 102 w 109"/>
                  <a:gd name="T5" fmla="*/ 27 h 110"/>
                  <a:gd name="T6" fmla="*/ 91 w 109"/>
                  <a:gd name="T7" fmla="*/ 13 h 110"/>
                  <a:gd name="T8" fmla="*/ 83 w 109"/>
                  <a:gd name="T9" fmla="*/ 20 h 110"/>
                  <a:gd name="T10" fmla="*/ 67 w 109"/>
                  <a:gd name="T11" fmla="*/ 12 h 110"/>
                  <a:gd name="T12" fmla="*/ 68 w 109"/>
                  <a:gd name="T13" fmla="*/ 2 h 110"/>
                  <a:gd name="T14" fmla="*/ 51 w 109"/>
                  <a:gd name="T15" fmla="*/ 0 h 110"/>
                  <a:gd name="T16" fmla="*/ 50 w 109"/>
                  <a:gd name="T17" fmla="*/ 10 h 110"/>
                  <a:gd name="T18" fmla="*/ 33 w 109"/>
                  <a:gd name="T19" fmla="*/ 16 h 110"/>
                  <a:gd name="T20" fmla="*/ 27 w 109"/>
                  <a:gd name="T21" fmla="*/ 7 h 110"/>
                  <a:gd name="T22" fmla="*/ 13 w 109"/>
                  <a:gd name="T23" fmla="*/ 19 h 110"/>
                  <a:gd name="T24" fmla="*/ 20 w 109"/>
                  <a:gd name="T25" fmla="*/ 27 h 110"/>
                  <a:gd name="T26" fmla="*/ 12 w 109"/>
                  <a:gd name="T27" fmla="*/ 42 h 110"/>
                  <a:gd name="T28" fmla="*/ 1 w 109"/>
                  <a:gd name="T29" fmla="*/ 41 h 110"/>
                  <a:gd name="T30" fmla="*/ 0 w 109"/>
                  <a:gd name="T31" fmla="*/ 59 h 110"/>
                  <a:gd name="T32" fmla="*/ 10 w 109"/>
                  <a:gd name="T33" fmla="*/ 60 h 110"/>
                  <a:gd name="T34" fmla="*/ 15 w 109"/>
                  <a:gd name="T35" fmla="*/ 76 h 110"/>
                  <a:gd name="T36" fmla="*/ 7 w 109"/>
                  <a:gd name="T37" fmla="*/ 83 h 110"/>
                  <a:gd name="T38" fmla="*/ 18 w 109"/>
                  <a:gd name="T39" fmla="*/ 96 h 110"/>
                  <a:gd name="T40" fmla="*/ 26 w 109"/>
                  <a:gd name="T41" fmla="*/ 90 h 110"/>
                  <a:gd name="T42" fmla="*/ 42 w 109"/>
                  <a:gd name="T43" fmla="*/ 98 h 110"/>
                  <a:gd name="T44" fmla="*/ 41 w 109"/>
                  <a:gd name="T45" fmla="*/ 108 h 110"/>
                  <a:gd name="T46" fmla="*/ 58 w 109"/>
                  <a:gd name="T47" fmla="*/ 110 h 110"/>
                  <a:gd name="T48" fmla="*/ 59 w 109"/>
                  <a:gd name="T49" fmla="*/ 100 h 110"/>
                  <a:gd name="T50" fmla="*/ 76 w 109"/>
                  <a:gd name="T51" fmla="*/ 94 h 110"/>
                  <a:gd name="T52" fmla="*/ 82 w 109"/>
                  <a:gd name="T53" fmla="*/ 102 h 110"/>
                  <a:gd name="T54" fmla="*/ 96 w 109"/>
                  <a:gd name="T55" fmla="*/ 91 h 110"/>
                  <a:gd name="T56" fmla="*/ 89 w 109"/>
                  <a:gd name="T57" fmla="*/ 83 h 110"/>
                  <a:gd name="T58" fmla="*/ 98 w 109"/>
                  <a:gd name="T59" fmla="*/ 68 h 110"/>
                  <a:gd name="T60" fmla="*/ 108 w 109"/>
                  <a:gd name="T61" fmla="*/ 69 h 110"/>
                  <a:gd name="T62" fmla="*/ 109 w 109"/>
                  <a:gd name="T63" fmla="*/ 51 h 110"/>
                  <a:gd name="T64" fmla="*/ 99 w 109"/>
                  <a:gd name="T65" fmla="*/ 50 h 110"/>
                  <a:gd name="T66" fmla="*/ 83 w 109"/>
                  <a:gd name="T67" fmla="*/ 58 h 110"/>
                  <a:gd name="T68" fmla="*/ 73 w 109"/>
                  <a:gd name="T69" fmla="*/ 77 h 110"/>
                  <a:gd name="T70" fmla="*/ 52 w 109"/>
                  <a:gd name="T71" fmla="*/ 84 h 110"/>
                  <a:gd name="T72" fmla="*/ 32 w 109"/>
                  <a:gd name="T73" fmla="*/ 73 h 110"/>
                  <a:gd name="T74" fmla="*/ 26 w 109"/>
                  <a:gd name="T75" fmla="*/ 52 h 110"/>
                  <a:gd name="T76" fmla="*/ 36 w 109"/>
                  <a:gd name="T77" fmla="*/ 33 h 110"/>
                  <a:gd name="T78" fmla="*/ 57 w 109"/>
                  <a:gd name="T79" fmla="*/ 26 h 110"/>
                  <a:gd name="T80" fmla="*/ 77 w 109"/>
                  <a:gd name="T81" fmla="*/ 37 h 110"/>
                  <a:gd name="T82" fmla="*/ 83 w 109"/>
                  <a:gd name="T83"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9" h="110">
                    <a:moveTo>
                      <a:pt x="99" y="50"/>
                    </a:moveTo>
                    <a:cubicBezTo>
                      <a:pt x="99" y="44"/>
                      <a:pt x="97" y="39"/>
                      <a:pt x="94" y="34"/>
                    </a:cubicBezTo>
                    <a:cubicBezTo>
                      <a:pt x="102" y="27"/>
                      <a:pt x="102" y="27"/>
                      <a:pt x="102" y="27"/>
                    </a:cubicBezTo>
                    <a:cubicBezTo>
                      <a:pt x="91" y="13"/>
                      <a:pt x="91" y="13"/>
                      <a:pt x="91" y="13"/>
                    </a:cubicBezTo>
                    <a:cubicBezTo>
                      <a:pt x="83" y="20"/>
                      <a:pt x="83" y="20"/>
                      <a:pt x="83" y="20"/>
                    </a:cubicBezTo>
                    <a:cubicBezTo>
                      <a:pt x="78" y="16"/>
                      <a:pt x="73" y="14"/>
                      <a:pt x="67" y="12"/>
                    </a:cubicBezTo>
                    <a:cubicBezTo>
                      <a:pt x="68" y="2"/>
                      <a:pt x="68" y="2"/>
                      <a:pt x="68" y="2"/>
                    </a:cubicBezTo>
                    <a:cubicBezTo>
                      <a:pt x="51" y="0"/>
                      <a:pt x="51" y="0"/>
                      <a:pt x="51" y="0"/>
                    </a:cubicBezTo>
                    <a:cubicBezTo>
                      <a:pt x="50" y="10"/>
                      <a:pt x="50" y="10"/>
                      <a:pt x="50" y="10"/>
                    </a:cubicBezTo>
                    <a:cubicBezTo>
                      <a:pt x="44" y="11"/>
                      <a:pt x="39" y="13"/>
                      <a:pt x="33" y="16"/>
                    </a:cubicBezTo>
                    <a:cubicBezTo>
                      <a:pt x="27" y="7"/>
                      <a:pt x="27" y="7"/>
                      <a:pt x="27" y="7"/>
                    </a:cubicBezTo>
                    <a:cubicBezTo>
                      <a:pt x="13" y="19"/>
                      <a:pt x="13" y="19"/>
                      <a:pt x="13" y="19"/>
                    </a:cubicBezTo>
                    <a:cubicBezTo>
                      <a:pt x="20" y="27"/>
                      <a:pt x="20" y="27"/>
                      <a:pt x="20" y="27"/>
                    </a:cubicBezTo>
                    <a:cubicBezTo>
                      <a:pt x="16" y="31"/>
                      <a:pt x="13" y="37"/>
                      <a:pt x="12" y="42"/>
                    </a:cubicBezTo>
                    <a:cubicBezTo>
                      <a:pt x="1" y="41"/>
                      <a:pt x="1" y="41"/>
                      <a:pt x="1" y="41"/>
                    </a:cubicBezTo>
                    <a:cubicBezTo>
                      <a:pt x="0" y="59"/>
                      <a:pt x="0" y="59"/>
                      <a:pt x="0" y="59"/>
                    </a:cubicBezTo>
                    <a:cubicBezTo>
                      <a:pt x="10" y="60"/>
                      <a:pt x="10" y="60"/>
                      <a:pt x="10" y="60"/>
                    </a:cubicBezTo>
                    <a:cubicBezTo>
                      <a:pt x="11" y="65"/>
                      <a:pt x="12" y="71"/>
                      <a:pt x="15" y="76"/>
                    </a:cubicBezTo>
                    <a:cubicBezTo>
                      <a:pt x="7" y="83"/>
                      <a:pt x="7" y="83"/>
                      <a:pt x="7" y="83"/>
                    </a:cubicBezTo>
                    <a:cubicBezTo>
                      <a:pt x="18" y="96"/>
                      <a:pt x="18" y="96"/>
                      <a:pt x="18" y="96"/>
                    </a:cubicBezTo>
                    <a:cubicBezTo>
                      <a:pt x="26" y="90"/>
                      <a:pt x="26" y="90"/>
                      <a:pt x="26" y="90"/>
                    </a:cubicBezTo>
                    <a:cubicBezTo>
                      <a:pt x="31" y="93"/>
                      <a:pt x="36" y="96"/>
                      <a:pt x="42" y="98"/>
                    </a:cubicBezTo>
                    <a:cubicBezTo>
                      <a:pt x="41" y="108"/>
                      <a:pt x="41" y="108"/>
                      <a:pt x="41" y="108"/>
                    </a:cubicBezTo>
                    <a:cubicBezTo>
                      <a:pt x="58" y="110"/>
                      <a:pt x="58" y="110"/>
                      <a:pt x="58" y="110"/>
                    </a:cubicBezTo>
                    <a:cubicBezTo>
                      <a:pt x="59" y="100"/>
                      <a:pt x="59" y="100"/>
                      <a:pt x="59" y="100"/>
                    </a:cubicBezTo>
                    <a:cubicBezTo>
                      <a:pt x="65" y="99"/>
                      <a:pt x="71" y="97"/>
                      <a:pt x="76" y="94"/>
                    </a:cubicBezTo>
                    <a:cubicBezTo>
                      <a:pt x="82" y="102"/>
                      <a:pt x="82" y="102"/>
                      <a:pt x="82" y="102"/>
                    </a:cubicBezTo>
                    <a:cubicBezTo>
                      <a:pt x="96" y="91"/>
                      <a:pt x="96" y="91"/>
                      <a:pt x="96" y="91"/>
                    </a:cubicBezTo>
                    <a:cubicBezTo>
                      <a:pt x="89" y="83"/>
                      <a:pt x="89" y="83"/>
                      <a:pt x="89" y="83"/>
                    </a:cubicBezTo>
                    <a:cubicBezTo>
                      <a:pt x="93" y="79"/>
                      <a:pt x="96" y="73"/>
                      <a:pt x="98" y="68"/>
                    </a:cubicBezTo>
                    <a:cubicBezTo>
                      <a:pt x="108" y="69"/>
                      <a:pt x="108" y="69"/>
                      <a:pt x="108" y="69"/>
                    </a:cubicBezTo>
                    <a:cubicBezTo>
                      <a:pt x="109" y="51"/>
                      <a:pt x="109" y="51"/>
                      <a:pt x="109" y="51"/>
                    </a:cubicBezTo>
                    <a:lnTo>
                      <a:pt x="99" y="50"/>
                    </a:lnTo>
                    <a:close/>
                    <a:moveTo>
                      <a:pt x="83" y="58"/>
                    </a:moveTo>
                    <a:cubicBezTo>
                      <a:pt x="83" y="65"/>
                      <a:pt x="79" y="72"/>
                      <a:pt x="73" y="77"/>
                    </a:cubicBezTo>
                    <a:cubicBezTo>
                      <a:pt x="67" y="82"/>
                      <a:pt x="59" y="84"/>
                      <a:pt x="52" y="84"/>
                    </a:cubicBezTo>
                    <a:cubicBezTo>
                      <a:pt x="45" y="83"/>
                      <a:pt x="37" y="80"/>
                      <a:pt x="32" y="73"/>
                    </a:cubicBezTo>
                    <a:cubicBezTo>
                      <a:pt x="27" y="67"/>
                      <a:pt x="25" y="60"/>
                      <a:pt x="26" y="52"/>
                    </a:cubicBezTo>
                    <a:cubicBezTo>
                      <a:pt x="27" y="45"/>
                      <a:pt x="30" y="38"/>
                      <a:pt x="36" y="33"/>
                    </a:cubicBezTo>
                    <a:cubicBezTo>
                      <a:pt x="42" y="28"/>
                      <a:pt x="50" y="26"/>
                      <a:pt x="57" y="26"/>
                    </a:cubicBezTo>
                    <a:cubicBezTo>
                      <a:pt x="65" y="27"/>
                      <a:pt x="72" y="30"/>
                      <a:pt x="77" y="37"/>
                    </a:cubicBezTo>
                    <a:cubicBezTo>
                      <a:pt x="82" y="43"/>
                      <a:pt x="84" y="50"/>
                      <a:pt x="83" y="58"/>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360"/>
                                          </p:val>
                                        </p:tav>
                                        <p:tav tm="100000">
                                          <p:val>
                                            <p:fltVal val="0"/>
                                          </p:val>
                                        </p:tav>
                                      </p:tavLst>
                                    </p:anim>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3"/>
          <p:cNvSpPr txBox="1"/>
          <p:nvPr/>
        </p:nvSpPr>
        <p:spPr>
          <a:xfrm>
            <a:off x="5015086" y="5733256"/>
            <a:ext cx="1584176" cy="369332"/>
          </a:xfrm>
          <a:prstGeom prst="rect">
            <a:avLst/>
          </a:prstGeom>
          <a:noFill/>
          <a:effectLst/>
        </p:spPr>
        <p:txBody>
          <a:bodyPr wrap="square" rtlCol="0">
            <a:spAutoFit/>
          </a:bodyPr>
          <a:lstStyle/>
          <a:p>
            <a:pPr algn="ctr"/>
            <a:r>
              <a:rPr lang="zh-CN" altLang="en-US" b="1" dirty="0">
                <a:gradFill flip="none" rotWithShape="1">
                  <a:gsLst>
                    <a:gs pos="0">
                      <a:srgbClr val="D60000"/>
                    </a:gs>
                    <a:gs pos="100000">
                      <a:schemeClr val="accent6">
                        <a:lumMod val="75000"/>
                      </a:schemeClr>
                    </a:gs>
                  </a:gsLst>
                  <a:lin ang="2700000" scaled="1"/>
                  <a:tileRect/>
                </a:gradFill>
                <a:latin typeface="方正粗宋简体" panose="03000509000000000000" pitchFamily="65" charset="-122"/>
                <a:ea typeface="方正粗宋简体" panose="03000509000000000000" pitchFamily="65" charset="-122"/>
              </a:rPr>
              <a:t>徽远成电气</a:t>
            </a:r>
            <a:endParaRPr lang="zh-CN" altLang="en-US" b="1" dirty="0">
              <a:gradFill flip="none" rotWithShape="1">
                <a:gsLst>
                  <a:gs pos="0">
                    <a:srgbClr val="D60000"/>
                  </a:gs>
                  <a:gs pos="100000">
                    <a:schemeClr val="accent6">
                      <a:lumMod val="75000"/>
                    </a:schemeClr>
                  </a:gs>
                </a:gsLst>
                <a:lin ang="2700000" scaled="1"/>
                <a:tileRect/>
              </a:gradFill>
              <a:latin typeface="方正粗宋简体" panose="03000509000000000000" pitchFamily="65" charset="-122"/>
              <a:ea typeface="方正粗宋简体" panose="03000509000000000000" pitchFamily="65" charset="-122"/>
            </a:endParaRPr>
          </a:p>
        </p:txBody>
      </p:sp>
      <p:sp>
        <p:nvSpPr>
          <p:cNvPr id="7" name="文本框 3"/>
          <p:cNvSpPr txBox="1"/>
          <p:nvPr/>
        </p:nvSpPr>
        <p:spPr>
          <a:xfrm>
            <a:off x="3646934" y="6165304"/>
            <a:ext cx="4320479" cy="246221"/>
          </a:xfrm>
          <a:prstGeom prst="rect">
            <a:avLst/>
          </a:prstGeom>
          <a:noFill/>
          <a:effectLst/>
        </p:spPr>
        <p:txBody>
          <a:bodyPr wrap="square" rtlCol="0">
            <a:spAutoFit/>
          </a:bodyPr>
          <a:lstStyle/>
          <a:p>
            <a:pPr algn="ctr"/>
            <a:r>
              <a:rPr lang="en-US" altLang="zh-CN" sz="1000" dirty="0">
                <a:solidFill>
                  <a:srgbClr val="F85208"/>
                </a:solidFill>
                <a:latin typeface="微软雅黑" panose="020B0503020204020204" pitchFamily="34" charset="-122"/>
                <a:ea typeface="微软雅黑" panose="020B0503020204020204" pitchFamily="34" charset="-122"/>
              </a:rPr>
              <a:t> HUI YUAN CHENG ELECTRICAL POLYTRON TECHNOLOGIES INE </a:t>
            </a:r>
            <a:endParaRPr lang="en-US" altLang="zh-CN" sz="1000" dirty="0">
              <a:solidFill>
                <a:srgbClr val="F85208"/>
              </a:solidFill>
              <a:latin typeface="微软雅黑" panose="020B0503020204020204" pitchFamily="34" charset="-122"/>
              <a:ea typeface="微软雅黑" panose="020B0503020204020204" pitchFamily="34" charset="-122"/>
            </a:endParaRPr>
          </a:p>
        </p:txBody>
      </p:sp>
      <p:sp>
        <p:nvSpPr>
          <p:cNvPr id="8" name="文本框 3"/>
          <p:cNvSpPr txBox="1"/>
          <p:nvPr/>
        </p:nvSpPr>
        <p:spPr>
          <a:xfrm>
            <a:off x="3862958" y="4212828"/>
            <a:ext cx="2456109" cy="368300"/>
          </a:xfrm>
          <a:prstGeom prst="rect">
            <a:avLst/>
          </a:prstGeom>
          <a:noFill/>
          <a:effectLst/>
        </p:spPr>
        <p:txBody>
          <a:bodyPr wrap="square" rtlCol="0">
            <a:spAutoFit/>
          </a:bodyPr>
          <a:lstStyle/>
          <a:p>
            <a:r>
              <a:rPr lang="zh-CN" altLang="en-US" b="1" dirty="0">
                <a:solidFill>
                  <a:srgbClr val="F85208"/>
                </a:solidFill>
                <a:latin typeface="微软雅黑" panose="020B0503020204020204" pitchFamily="34" charset="-122"/>
                <a:ea typeface="微软雅黑" panose="020B0503020204020204" pitchFamily="34" charset="-122"/>
              </a:rPr>
              <a:t>凝聚需求  共享科技</a:t>
            </a:r>
            <a:endParaRPr lang="zh-CN" altLang="en-US" b="1" dirty="0">
              <a:solidFill>
                <a:srgbClr val="F85208"/>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878344" y="4095075"/>
            <a:ext cx="2088232" cy="0"/>
          </a:xfrm>
          <a:prstGeom prst="line">
            <a:avLst/>
          </a:prstGeom>
          <a:ln>
            <a:solidFill>
              <a:srgbClr val="D6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878344" y="4669131"/>
            <a:ext cx="2088232" cy="0"/>
          </a:xfrm>
          <a:prstGeom prst="line">
            <a:avLst/>
          </a:prstGeom>
          <a:ln>
            <a:solidFill>
              <a:srgbClr val="D6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190712" y="-490785"/>
            <a:ext cx="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Freeform 5"/>
          <p:cNvSpPr/>
          <p:nvPr/>
        </p:nvSpPr>
        <p:spPr bwMode="auto">
          <a:xfrm rot="5400000">
            <a:off x="7209953" y="-1268030"/>
            <a:ext cx="2613159" cy="2358147"/>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50800" dist="38100" dir="2700000" algn="tl" rotWithShape="0">
              <a:prstClr val="black">
                <a:alpha val="40000"/>
              </a:prstClr>
            </a:outerShdw>
          </a:effectLst>
        </p:spPr>
        <p:txBody>
          <a:bodyPr/>
          <a:lstStyle/>
          <a:p>
            <a:endParaRPr lang="zh-CN" altLang="en-US" sz="2000"/>
          </a:p>
        </p:txBody>
      </p:sp>
      <p:sp>
        <p:nvSpPr>
          <p:cNvPr id="41" name="Freeform 5"/>
          <p:cNvSpPr/>
          <p:nvPr/>
        </p:nvSpPr>
        <p:spPr bwMode="auto">
          <a:xfrm rot="5400000">
            <a:off x="9681606" y="-1268030"/>
            <a:ext cx="2613159" cy="2358147"/>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50800" dist="38100" dir="2700000" algn="tl" rotWithShape="0">
              <a:prstClr val="black">
                <a:alpha val="40000"/>
              </a:prstClr>
            </a:outerShdw>
          </a:effectLst>
        </p:spPr>
        <p:txBody>
          <a:bodyPr/>
          <a:lstStyle/>
          <a:p>
            <a:endParaRPr lang="zh-CN" altLang="en-US" sz="2000"/>
          </a:p>
        </p:txBody>
      </p:sp>
      <p:sp>
        <p:nvSpPr>
          <p:cNvPr id="48" name="Freeform 5"/>
          <p:cNvSpPr/>
          <p:nvPr/>
        </p:nvSpPr>
        <p:spPr bwMode="auto">
          <a:xfrm rot="5400000">
            <a:off x="10863311" y="5153719"/>
            <a:ext cx="2613159" cy="2358147"/>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60000"/>
          </a:solidFill>
          <a:ln>
            <a:noFill/>
          </a:ln>
          <a:effectLst>
            <a:outerShdw blurRad="50800" dist="38100" dir="2700000" algn="tl" rotWithShape="0">
              <a:prstClr val="black">
                <a:alpha val="40000"/>
              </a:prstClr>
            </a:outerShdw>
          </a:effectLst>
        </p:spPr>
        <p:txBody>
          <a:bodyPr/>
          <a:lstStyle/>
          <a:p>
            <a:endParaRPr lang="zh-CN" altLang="en-US" sz="2000">
              <a:gradFill>
                <a:gsLst>
                  <a:gs pos="0">
                    <a:srgbClr val="D60000"/>
                  </a:gs>
                  <a:gs pos="100000">
                    <a:schemeClr val="accent6">
                      <a:lumMod val="75000"/>
                    </a:schemeClr>
                  </a:gs>
                </a:gsLst>
                <a:lin ang="6600000" scaled="0"/>
              </a:gradFill>
            </a:endParaRPr>
          </a:p>
        </p:txBody>
      </p:sp>
      <p:sp>
        <p:nvSpPr>
          <p:cNvPr id="51" name="Freeform 5"/>
          <p:cNvSpPr/>
          <p:nvPr/>
        </p:nvSpPr>
        <p:spPr bwMode="auto">
          <a:xfrm rot="5400000">
            <a:off x="1734970" y="6016933"/>
            <a:ext cx="1727262" cy="1558702"/>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50800" dist="38100" dir="2700000" algn="tl" rotWithShape="0">
              <a:prstClr val="black">
                <a:alpha val="40000"/>
              </a:prstClr>
            </a:outerShdw>
          </a:effectLst>
        </p:spPr>
        <p:txBody>
          <a:bodyPr/>
          <a:lstStyle/>
          <a:p>
            <a:endParaRPr lang="zh-CN" altLang="en-US" sz="2000"/>
          </a:p>
        </p:txBody>
      </p:sp>
      <p:sp>
        <p:nvSpPr>
          <p:cNvPr id="52" name="Freeform 5"/>
          <p:cNvSpPr/>
          <p:nvPr/>
        </p:nvSpPr>
        <p:spPr bwMode="auto">
          <a:xfrm rot="5400000">
            <a:off x="79232" y="5995098"/>
            <a:ext cx="1727262" cy="1558702"/>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50800" dist="38100" dir="2700000" algn="tl" rotWithShape="0">
              <a:prstClr val="black">
                <a:alpha val="40000"/>
              </a:prstClr>
            </a:outerShdw>
          </a:effectLst>
        </p:spPr>
        <p:txBody>
          <a:bodyPr/>
          <a:lstStyle/>
          <a:p>
            <a:endParaRPr lang="zh-CN" altLang="en-US" sz="200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5110" y="660212"/>
            <a:ext cx="4945063" cy="6999288"/>
          </a:xfrm>
          <a:prstGeom prst="rect">
            <a:avLst/>
          </a:prstGeom>
          <a:noFill/>
          <a:ln>
            <a:noFill/>
          </a:ln>
          <a:effectLst/>
        </p:spPr>
      </p:pic>
      <p:pic>
        <p:nvPicPr>
          <p:cNvPr id="3" name="图片 2" descr="微信公众号"/>
          <p:cNvPicPr>
            <a:picLocks noChangeAspect="1"/>
          </p:cNvPicPr>
          <p:nvPr/>
        </p:nvPicPr>
        <p:blipFill>
          <a:blip r:embed="rId2" cstate="print"/>
          <a:stretch>
            <a:fillRect/>
          </a:stretch>
        </p:blipFill>
        <p:spPr>
          <a:xfrm>
            <a:off x="290860" y="4509120"/>
            <a:ext cx="1339850" cy="1339850"/>
          </a:xfrm>
          <a:prstGeom prst="rect">
            <a:avLst/>
          </a:prstGeom>
        </p:spPr>
      </p:pic>
      <p:sp>
        <p:nvSpPr>
          <p:cNvPr id="2" name="文本框 1"/>
          <p:cNvSpPr txBox="1"/>
          <p:nvPr/>
        </p:nvSpPr>
        <p:spPr>
          <a:xfrm>
            <a:off x="572189" y="488486"/>
            <a:ext cx="2011680" cy="645160"/>
          </a:xfrm>
          <a:prstGeom prst="rect">
            <a:avLst/>
          </a:prstGeom>
          <a:noFill/>
        </p:spPr>
        <p:txBody>
          <a:bodyPr wrap="none" rtlCol="0">
            <a:spAutoFit/>
          </a:bodyPr>
          <a:lstStyle/>
          <a:p>
            <a:r>
              <a:rPr kumimoji="1" lang="zh-CN" altLang="en-US" dirty="0">
                <a:solidFill>
                  <a:srgbClr val="E46C0A"/>
                </a:solidFill>
                <a:latin typeface="黑体" panose="02010609060101010101" charset="-122"/>
                <a:ea typeface="黑体" panose="02010609060101010101" charset="-122"/>
                <a:cs typeface="黑体" panose="02010609060101010101" charset="-122"/>
              </a:rPr>
              <a:t>证劵代码：</a:t>
            </a:r>
            <a:r>
              <a:rPr kumimoji="1" lang="en-US" altLang="zh-CN" dirty="0">
                <a:solidFill>
                  <a:srgbClr val="E46C0A"/>
                </a:solidFill>
                <a:latin typeface="黑体" panose="02010609060101010101" charset="-122"/>
                <a:ea typeface="黑体" panose="02010609060101010101" charset="-122"/>
                <a:cs typeface="黑体" panose="02010609060101010101" charset="-122"/>
              </a:rPr>
              <a:t>832943</a:t>
            </a:r>
            <a:endParaRPr kumimoji="1" lang="zh-CN" altLang="en-US" dirty="0">
              <a:solidFill>
                <a:srgbClr val="E46C0A"/>
              </a:solidFill>
              <a:latin typeface="Heiti SC Medium"/>
              <a:ea typeface="Heiti SC Medium"/>
              <a:cs typeface="Heiti SC Medium"/>
            </a:endParaRPr>
          </a:p>
          <a:p>
            <a:endParaRPr kumimoji="1" lang="zh-CN" altLang="en-US" dirty="0"/>
          </a:p>
        </p:txBody>
      </p:sp>
      <p:sp>
        <p:nvSpPr>
          <p:cNvPr id="16" name="文本框 3"/>
          <p:cNvSpPr txBox="1"/>
          <p:nvPr/>
        </p:nvSpPr>
        <p:spPr>
          <a:xfrm>
            <a:off x="1918742" y="2204864"/>
            <a:ext cx="6639638" cy="1569660"/>
          </a:xfrm>
          <a:prstGeom prst="rect">
            <a:avLst/>
          </a:prstGeom>
          <a:noFill/>
          <a:effectLst/>
        </p:spPr>
        <p:txBody>
          <a:bodyPr wrap="square" rtlCol="0">
            <a:spAutoFit/>
          </a:bodyPr>
          <a:lstStyle/>
          <a:p>
            <a:pPr algn="ctr"/>
            <a:r>
              <a:rPr lang="zh-CN" altLang="en-US" sz="4800" b="1" dirty="0">
                <a:solidFill>
                  <a:srgbClr val="002060"/>
                </a:solidFill>
                <a:latin typeface="微软雅黑" panose="020B0503020204020204" pitchFamily="34" charset="-122"/>
                <a:ea typeface="微软雅黑" panose="020B0503020204020204" pitchFamily="34" charset="-122"/>
              </a:rPr>
              <a:t>同步暂态录波型</a:t>
            </a:r>
            <a:endParaRPr lang="en-US" altLang="zh-CN" sz="4800" b="1" dirty="0">
              <a:solidFill>
                <a:srgbClr val="002060"/>
              </a:solidFill>
              <a:latin typeface="微软雅黑" panose="020B0503020204020204" pitchFamily="34" charset="-122"/>
              <a:ea typeface="微软雅黑" panose="020B0503020204020204" pitchFamily="34" charset="-122"/>
            </a:endParaRPr>
          </a:p>
          <a:p>
            <a:pPr algn="ctr"/>
            <a:r>
              <a:rPr lang="zh-CN" altLang="en-US" sz="4800" b="1" dirty="0">
                <a:solidFill>
                  <a:srgbClr val="002060"/>
                </a:solidFill>
                <a:latin typeface="微软雅黑" panose="020B0503020204020204" pitchFamily="34" charset="-122"/>
                <a:ea typeface="微软雅黑" panose="020B0503020204020204" pitchFamily="34" charset="-122"/>
              </a:rPr>
              <a:t>单相接地管理系统</a:t>
            </a:r>
            <a:endParaRPr lang="zh-CN" altLang="en-US" sz="48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7" name="Text Box 78">
            <a:hlinkClick r:id="" action="ppaction://noaction"/>
          </p:cNvPr>
          <p:cNvSpPr txBox="1">
            <a:spLocks noChangeArrowheads="1"/>
          </p:cNvSpPr>
          <p:nvPr/>
        </p:nvSpPr>
        <p:spPr bwMode="auto">
          <a:xfrm>
            <a:off x="2494807" y="332656"/>
            <a:ext cx="92170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dirty="0" smtClean="0">
                <a:solidFill>
                  <a:srgbClr val="CC0000"/>
                </a:solidFill>
                <a:latin typeface="楷体_GB2312" panose="02010609030101010101" pitchFamily="49" charset="-122"/>
                <a:ea typeface="楷体_GB2312" panose="02010609030101010101" pitchFamily="49" charset="-122"/>
              </a:rPr>
              <a:t>单相接地故障管理系统选线及故障处理动作原理</a:t>
            </a:r>
            <a:endParaRPr lang="zh-CN" altLang="en-US" sz="2800" dirty="0" smtClean="0">
              <a:solidFill>
                <a:srgbClr val="CC0000"/>
              </a:solidFill>
              <a:latin typeface="楷体_GB2312" panose="02010609030101010101" pitchFamily="49" charset="-122"/>
              <a:ea typeface="楷体_GB2312" panose="02010609030101010101" pitchFamily="49" charset="-122"/>
            </a:endParaRPr>
          </a:p>
        </p:txBody>
      </p:sp>
      <p:sp>
        <p:nvSpPr>
          <p:cNvPr id="9" name="文本框 8"/>
          <p:cNvSpPr txBox="1"/>
          <p:nvPr/>
        </p:nvSpPr>
        <p:spPr>
          <a:xfrm>
            <a:off x="967105" y="1306195"/>
            <a:ext cx="10465435" cy="4246245"/>
          </a:xfrm>
          <a:prstGeom prst="rect">
            <a:avLst/>
          </a:prstGeom>
          <a:noFill/>
          <a:ln w="9525">
            <a:noFill/>
          </a:ln>
        </p:spPr>
        <p:txBody>
          <a:bodyPr wrap="square">
            <a:spAutoFit/>
          </a:bodyPr>
          <a:p>
            <a:pPr indent="0"/>
            <a:r>
              <a:rPr lang="en-US" altLang="zh-CN" b="0">
                <a:latin typeface="Calibri" panose="020F0502020204030204" charset="0"/>
                <a:ea typeface="宋体" panose="02010600030101010101" pitchFamily="2" charset="-122"/>
              </a:rPr>
              <a:t>1.</a:t>
            </a:r>
            <a:r>
              <a:rPr lang="zh-CN" b="0">
                <a:latin typeface="Calibri" panose="020F0502020204030204" charset="0"/>
                <a:ea typeface="宋体" panose="02010600030101010101" pitchFamily="2" charset="-122"/>
              </a:rPr>
              <a:t>系统正常运行状态时，隔离刀投运，接地变中性点连接可控硅处于断路状态，与大地不导通，消弧线圈不工作。单相接地管理系统控制器实时监测系统电压。</a:t>
            </a:r>
            <a:r>
              <a:rPr lang="en-US" b="0">
                <a:latin typeface="Calibri" panose="020F0502020204030204" charset="0"/>
                <a:ea typeface="宋体" panose="02010600030101010101" pitchFamily="2" charset="-122"/>
                <a:cs typeface="Times New Roman" panose="02020603050405020304" pitchFamily="18" charset="0"/>
              </a:rPr>
              <a:t> </a:t>
            </a:r>
            <a:r>
              <a:rPr lang="zh-CN" b="0">
                <a:latin typeface="Calibri" panose="020F0502020204030204" charset="0"/>
                <a:ea typeface="宋体" panose="02010600030101010101" pitchFamily="2" charset="-122"/>
              </a:rPr>
              <a:t></a:t>
            </a:r>
            <a:r>
              <a:rPr lang="en-US" altLang="zh-CN" b="0">
                <a:latin typeface="Calibri" panose="020F0502020204030204" charset="0"/>
                <a:ea typeface="宋体" panose="02010600030101010101" pitchFamily="2" charset="-122"/>
              </a:rPr>
              <a:t>2.</a:t>
            </a:r>
            <a:r>
              <a:rPr lang="zh-CN" b="0">
                <a:latin typeface="Calibri" panose="020F0502020204030204" charset="0"/>
                <a:ea typeface="宋体" panose="02010600030101010101" pitchFamily="2" charset="-122"/>
              </a:rPr>
              <a:t>当发生单相接地时，控制器检测到</a:t>
            </a:r>
            <a:r>
              <a:rPr lang="en-US" b="0">
                <a:latin typeface="Calibri" panose="020F0502020204030204" charset="0"/>
                <a:ea typeface="宋体" panose="02010600030101010101" pitchFamily="2" charset="-122"/>
                <a:cs typeface="Times New Roman" panose="02020603050405020304" pitchFamily="18" charset="0"/>
              </a:rPr>
              <a:t>PT</a:t>
            </a:r>
            <a:r>
              <a:rPr lang="zh-CN" b="0">
                <a:latin typeface="Calibri" panose="020F0502020204030204" charset="0"/>
                <a:ea typeface="宋体" panose="02010600030101010101" pitchFamily="2" charset="-122"/>
              </a:rPr>
              <a:t>的开口三角电压异常信号，判定是单相接地故障时，控制接地变中性点可控硅导通半个周波对系统注入高频脉冲电流，放大故障线的零序路电流值，通过比对采集所有出线回路的零序电流波形，完成故障回路的选线后，可控硅过零自关断。</a:t>
            </a:r>
            <a:r>
              <a:rPr lang="en-US" b="0">
                <a:latin typeface="Calibri" panose="020F0502020204030204" charset="0"/>
                <a:ea typeface="宋体" panose="02010600030101010101" pitchFamily="2" charset="-122"/>
                <a:cs typeface="Times New Roman" panose="02020603050405020304" pitchFamily="18" charset="0"/>
              </a:rPr>
              <a:t>  </a:t>
            </a:r>
            <a:r>
              <a:rPr lang="zh-CN" b="0">
                <a:latin typeface="Calibri" panose="020F0502020204030204" charset="0"/>
                <a:ea typeface="宋体" panose="02010600030101010101" pitchFamily="2" charset="-122"/>
              </a:rPr>
              <a:t></a:t>
            </a:r>
            <a:r>
              <a:rPr lang="en-US" altLang="zh-CN" b="0">
                <a:latin typeface="Calibri" panose="020F0502020204030204" charset="0"/>
                <a:ea typeface="宋体" panose="02010600030101010101" pitchFamily="2" charset="-122"/>
              </a:rPr>
              <a:t>3.</a:t>
            </a:r>
            <a:r>
              <a:rPr lang="zh-CN" b="0">
                <a:latin typeface="Calibri" panose="020F0502020204030204" charset="0"/>
                <a:ea typeface="宋体" panose="02010600030101010101" pitchFamily="2" charset="-122"/>
              </a:rPr>
              <a:t>选线完成后，迅速启动接地相真空接触器闭合，控制脉冲式直流偏磁消弧线圈投入工作，（真空接触器用来旁路瞬态、高频接地电容电流和脉冲式直流偏磁消弧线圈投入系统后产生的暂态电感电流。）当脉冲式直流偏磁消弧线圈稳定工作并实现补偿后，切除真空接触器。</a:t>
            </a:r>
            <a:r>
              <a:rPr lang="en-US" b="0">
                <a:latin typeface="Calibri" panose="020F0502020204030204" charset="0"/>
                <a:ea typeface="宋体" panose="02010600030101010101" pitchFamily="2" charset="-122"/>
                <a:cs typeface="Times New Roman" panose="02020603050405020304" pitchFamily="18" charset="0"/>
              </a:rPr>
              <a:t>  </a:t>
            </a:r>
            <a:r>
              <a:rPr lang="zh-CN" b="0">
                <a:latin typeface="Calibri" panose="020F0502020204030204" charset="0"/>
                <a:ea typeface="宋体" panose="02010600030101010101" pitchFamily="2" charset="-122"/>
              </a:rPr>
              <a:t></a:t>
            </a:r>
            <a:r>
              <a:rPr lang="en-US" altLang="zh-CN" b="0">
                <a:latin typeface="Calibri" panose="020F0502020204030204" charset="0"/>
                <a:ea typeface="宋体" panose="02010600030101010101" pitchFamily="2" charset="-122"/>
              </a:rPr>
              <a:t>4.</a:t>
            </a:r>
            <a:r>
              <a:rPr lang="zh-CN" b="0">
                <a:latin typeface="Calibri" panose="020F0502020204030204" charset="0"/>
                <a:ea typeface="宋体" panose="02010600030101010101" pitchFamily="2" charset="-122"/>
              </a:rPr>
              <a:t>若故障点绝缘没有恢复，接地故障管理系统再次迅速启动故障相真空接触器转移故障点电流，待故障消除后再退出脉冲式直流偏磁消弧线圈。系统恢复正常运行。（总切换时长不超过</a:t>
            </a:r>
            <a:r>
              <a:rPr lang="en-US" b="0">
                <a:latin typeface="Calibri" panose="020F0502020204030204" charset="0"/>
                <a:ea typeface="宋体" panose="02010600030101010101" pitchFamily="2" charset="-122"/>
                <a:cs typeface="Times New Roman" panose="02020603050405020304" pitchFamily="18" charset="0"/>
              </a:rPr>
              <a:t>10s</a:t>
            </a:r>
            <a:r>
              <a:rPr lang="zh-CN" b="0">
                <a:latin typeface="Calibri" panose="020F0502020204030204" charset="0"/>
                <a:ea typeface="宋体" panose="02010600030101010101" pitchFamily="2" charset="-122"/>
              </a:rPr>
              <a:t>）</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rot="198227">
            <a:off x="-49555" y="2954307"/>
            <a:ext cx="12256069" cy="865720"/>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任意多边形 30"/>
          <p:cNvSpPr/>
          <p:nvPr/>
        </p:nvSpPr>
        <p:spPr>
          <a:xfrm rot="21338589" flipV="1">
            <a:off x="-25474" y="2994928"/>
            <a:ext cx="12256069" cy="434071"/>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10" name="文本框 3"/>
          <p:cNvSpPr txBox="1"/>
          <p:nvPr/>
        </p:nvSpPr>
        <p:spPr>
          <a:xfrm>
            <a:off x="1846734" y="2564904"/>
            <a:ext cx="7632848" cy="1323439"/>
          </a:xfrm>
          <a:prstGeom prst="rect">
            <a:avLst/>
          </a:prstGeom>
          <a:noFill/>
          <a:effectLst/>
        </p:spPr>
        <p:txBody>
          <a:bodyPr wrap="square" rtlCol="0">
            <a:spAutoFit/>
          </a:bodyPr>
          <a:lstStyle/>
          <a:p>
            <a:pPr algn="ctr"/>
            <a:r>
              <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rPr>
              <a:t>技术性能</a:t>
            </a:r>
            <a:r>
              <a:rPr lang="zh-CN" altLang="en-US" sz="8000" b="1" dirty="0" smtClean="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rPr>
              <a:t>与对比</a:t>
            </a:r>
            <a:endPar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graphicFrame>
        <p:nvGraphicFramePr>
          <p:cNvPr id="6" name="表格 5"/>
          <p:cNvGraphicFramePr>
            <a:graphicFrameLocks noGrp="1"/>
          </p:cNvGraphicFramePr>
          <p:nvPr>
            <p:custDataLst>
              <p:tags r:id="rId2"/>
            </p:custDataLst>
          </p:nvPr>
        </p:nvGraphicFramePr>
        <p:xfrm>
          <a:off x="262558" y="971984"/>
          <a:ext cx="11737304" cy="5268740"/>
        </p:xfrm>
        <a:graphic>
          <a:graphicData uri="http://schemas.openxmlformats.org/drawingml/2006/table">
            <a:tbl>
              <a:tblPr>
                <a:tableStyleId>{69C7853C-536D-4A76-A0AE-DD22124D55A5}</a:tableStyleId>
              </a:tblPr>
              <a:tblGrid>
                <a:gridCol w="634464"/>
                <a:gridCol w="1741800"/>
                <a:gridCol w="2808312"/>
                <a:gridCol w="3240360"/>
                <a:gridCol w="3312368"/>
              </a:tblGrid>
              <a:tr h="218060">
                <a:tc>
                  <a:txBody>
                    <a:bodyPr/>
                    <a:lstStyle/>
                    <a:p>
                      <a:pPr algn="ctr" fontAlgn="ctr"/>
                      <a:r>
                        <a:rPr lang="zh-CN" altLang="en-US" sz="1200" b="1" u="none" strike="noStrike" dirty="0"/>
                        <a:t>序号</a:t>
                      </a:r>
                      <a:endParaRPr lang="zh-CN" altLang="en-US" sz="1200" b="1" i="0" u="none" strike="noStrike" dirty="0">
                        <a:latin typeface="宋体" panose="02010600030101010101" pitchFamily="2" charset="-122"/>
                      </a:endParaRPr>
                    </a:p>
                  </a:txBody>
                  <a:tcPr marL="5591" marR="5591" marT="5591" marB="0" anchor="ctr"/>
                </a:tc>
                <a:tc>
                  <a:txBody>
                    <a:bodyPr/>
                    <a:lstStyle/>
                    <a:p>
                      <a:pPr algn="ctr" fontAlgn="ctr"/>
                      <a:r>
                        <a:rPr lang="zh-CN" altLang="en-US" sz="1200" b="1" u="none" strike="noStrike" dirty="0"/>
                        <a:t>对比项目</a:t>
                      </a:r>
                      <a:endParaRPr lang="zh-CN" altLang="en-US" sz="1200" b="1" i="0" u="none" strike="noStrike" dirty="0">
                        <a:latin typeface="宋体" panose="02010600030101010101" pitchFamily="2" charset="-122"/>
                      </a:endParaRPr>
                    </a:p>
                  </a:txBody>
                  <a:tcPr marL="5591" marR="5591" marT="5591" marB="0" anchor="ctr"/>
                </a:tc>
                <a:tc>
                  <a:txBody>
                    <a:bodyPr/>
                    <a:lstStyle/>
                    <a:p>
                      <a:pPr algn="ctr" fontAlgn="ctr"/>
                      <a:r>
                        <a:rPr lang="zh-CN" altLang="en-US" sz="1200" b="1" u="none" strike="noStrike" dirty="0" smtClean="0"/>
                        <a:t>综合法</a:t>
                      </a:r>
                      <a:r>
                        <a:rPr lang="zh-CN" altLang="en-US" sz="1200" b="1" u="none" strike="noStrike" dirty="0"/>
                        <a:t>小电流选线</a:t>
                      </a:r>
                      <a:r>
                        <a:rPr lang="zh-CN" altLang="en-US" sz="1200" b="1" u="none" strike="noStrike" dirty="0" smtClean="0"/>
                        <a:t>装置配合消弧设备</a:t>
                      </a:r>
                      <a:endParaRPr lang="zh-CN" altLang="en-US" sz="1200" b="1" i="0" u="none" strike="noStrike" dirty="0">
                        <a:latin typeface="宋体" panose="02010600030101010101" pitchFamily="2" charset="-122"/>
                      </a:endParaRPr>
                    </a:p>
                  </a:txBody>
                  <a:tcPr marL="5591" marR="5591" marT="5591" marB="0" anchor="ctr"/>
                </a:tc>
                <a:tc>
                  <a:txBody>
                    <a:bodyPr/>
                    <a:lstStyle/>
                    <a:p>
                      <a:pPr algn="ctr" fontAlgn="ctr"/>
                      <a:r>
                        <a:rPr lang="zh-CN" altLang="en-US" sz="1200" b="1" u="none" strike="noStrike" dirty="0" smtClean="0"/>
                        <a:t>综合</a:t>
                      </a:r>
                      <a:r>
                        <a:rPr lang="zh-CN" altLang="en-US" sz="1200" b="1" u="none" strike="noStrike" dirty="0"/>
                        <a:t>故障管控</a:t>
                      </a:r>
                      <a:r>
                        <a:rPr lang="zh-CN" altLang="en-US" sz="1200" b="1" u="none" strike="noStrike" dirty="0" smtClean="0"/>
                        <a:t>系统</a:t>
                      </a:r>
                      <a:r>
                        <a:rPr lang="en-US" altLang="zh-CN" sz="1200" b="1" u="none" strike="noStrike" dirty="0" smtClean="0"/>
                        <a:t>/</a:t>
                      </a:r>
                      <a:r>
                        <a:rPr lang="zh-CN" altLang="en-US" sz="1200" b="1" u="none" strike="noStrike" dirty="0" smtClean="0"/>
                        <a:t>消弧线圈并联中电阻</a:t>
                      </a:r>
                      <a:endParaRPr lang="zh-CN" altLang="en-US" sz="1200" b="1" i="0" u="none" strike="noStrike" dirty="0">
                        <a:latin typeface="宋体" panose="02010600030101010101" pitchFamily="2" charset="-122"/>
                      </a:endParaRPr>
                    </a:p>
                  </a:txBody>
                  <a:tcPr marL="5591" marR="5591" marT="5591" marB="0" anchor="ctr"/>
                </a:tc>
                <a:tc>
                  <a:txBody>
                    <a:bodyPr/>
                    <a:lstStyle/>
                    <a:p>
                      <a:pPr algn="ctr" fontAlgn="ctr"/>
                      <a:r>
                        <a:rPr lang="zh-CN" altLang="en-US" sz="1200" b="1" u="none" strike="noStrike" dirty="0" smtClean="0"/>
                        <a:t>徽远成</a:t>
                      </a:r>
                      <a:r>
                        <a:rPr lang="en-US" altLang="zh-CN" sz="1200" b="1" u="none" strike="noStrike" dirty="0" smtClean="0"/>
                        <a:t>EXJD</a:t>
                      </a:r>
                      <a:r>
                        <a:rPr lang="zh-CN" altLang="en-US" sz="1200" b="1" u="none" strike="noStrike" dirty="0" smtClean="0"/>
                        <a:t>脉冲电流</a:t>
                      </a:r>
                      <a:r>
                        <a:rPr lang="zh-CN" altLang="en-US" sz="1200" b="1" u="none" strike="noStrike" dirty="0"/>
                        <a:t>选线</a:t>
                      </a:r>
                      <a:r>
                        <a:rPr lang="zh-CN" altLang="en-US" sz="1200" b="1" u="none" strike="noStrike" dirty="0" smtClean="0"/>
                        <a:t>装置</a:t>
                      </a:r>
                      <a:endParaRPr lang="zh-CN" altLang="en-US" sz="1200" b="1" i="0" u="none" strike="noStrike" dirty="0">
                        <a:latin typeface="宋体" panose="02010600030101010101" pitchFamily="2" charset="-122"/>
                      </a:endParaRPr>
                    </a:p>
                  </a:txBody>
                  <a:tcPr marL="5591" marR="5591" marT="5591" marB="0" anchor="ctr"/>
                </a:tc>
              </a:tr>
              <a:tr h="480851">
                <a:tc>
                  <a:txBody>
                    <a:bodyPr/>
                    <a:lstStyle/>
                    <a:p>
                      <a:pPr algn="ctr" fontAlgn="ctr"/>
                      <a:r>
                        <a:rPr lang="en-US" altLang="zh-CN" sz="1200" u="none" strike="noStrike" dirty="0"/>
                        <a:t>1</a:t>
                      </a:r>
                      <a:endParaRPr lang="en-US" altLang="zh-CN"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选线策略</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依据接地故障原有特征进行综合算法比较</a:t>
                      </a:r>
                      <a:r>
                        <a:rPr lang="zh-CN" altLang="en-US" sz="1200" u="none" strike="noStrike" dirty="0" smtClean="0"/>
                        <a:t>选线（比幅值比相位）</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smtClean="0"/>
                        <a:t>消弧线圈并联中电阻，通过投切电阻，产生一定的有功电流，该电流流向接地故障回路</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可控脉冲电流选线技术，使故障线路流过特征明显、幅值较高的选线</a:t>
                      </a:r>
                      <a:r>
                        <a:rPr lang="zh-CN" altLang="en-US" sz="1200" u="none" strike="noStrike" dirty="0" smtClean="0"/>
                        <a:t>信号波形对比，</a:t>
                      </a:r>
                      <a:r>
                        <a:rPr lang="zh-CN" altLang="en-US" sz="1200" u="none" strike="noStrike" dirty="0"/>
                        <a:t>数字信号传输、抗干扰能力强</a:t>
                      </a:r>
                      <a:endParaRPr lang="zh-CN" altLang="en-US" sz="1200" b="0" i="0" u="none" strike="noStrike" dirty="0">
                        <a:latin typeface="宋体" panose="02010600030101010101" pitchFamily="2" charset="-122"/>
                      </a:endParaRPr>
                    </a:p>
                  </a:txBody>
                  <a:tcPr marL="5591" marR="5591" marT="5591" marB="0" anchor="ctr"/>
                </a:tc>
              </a:tr>
              <a:tr h="220297">
                <a:tc>
                  <a:txBody>
                    <a:bodyPr/>
                    <a:lstStyle/>
                    <a:p>
                      <a:pPr algn="ctr" fontAlgn="ctr"/>
                      <a:r>
                        <a:rPr lang="en-US" altLang="zh-CN" sz="1200" u="none" strike="noStrike" dirty="0"/>
                        <a:t>2</a:t>
                      </a:r>
                      <a:endParaRPr lang="en-US" altLang="zh-CN"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是否需要零序互感器</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需要</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需要</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需要</a:t>
                      </a:r>
                      <a:endParaRPr lang="zh-CN" altLang="en-US" sz="1200" b="0" i="0" u="none" strike="noStrike" dirty="0">
                        <a:latin typeface="宋体" panose="02010600030101010101" pitchFamily="2" charset="-122"/>
                      </a:endParaRPr>
                    </a:p>
                  </a:txBody>
                  <a:tcPr marL="5591" marR="5591" marT="5591" marB="0" anchor="ctr"/>
                </a:tc>
              </a:tr>
              <a:tr h="262791">
                <a:tc>
                  <a:txBody>
                    <a:bodyPr/>
                    <a:lstStyle/>
                    <a:p>
                      <a:pPr algn="ctr" fontAlgn="ctr"/>
                      <a:r>
                        <a:rPr lang="en-US" altLang="zh-CN" sz="1200" u="none" strike="noStrike"/>
                        <a:t>3</a:t>
                      </a:r>
                      <a:endParaRPr lang="en-US" altLang="zh-CN" sz="1200" b="0" i="0" u="none" strike="noStrike">
                        <a:latin typeface="宋体" panose="02010600030101010101" pitchFamily="2" charset="-122"/>
                      </a:endParaRPr>
                    </a:p>
                  </a:txBody>
                  <a:tcPr marL="5591" marR="5591" marT="5591" marB="0" anchor="ctr"/>
                </a:tc>
                <a:tc>
                  <a:txBody>
                    <a:bodyPr/>
                    <a:lstStyle/>
                    <a:p>
                      <a:pPr algn="ctr" fontAlgn="ctr"/>
                      <a:r>
                        <a:rPr lang="zh-CN" altLang="en-US" sz="1200" u="none" strike="noStrike" dirty="0" smtClean="0"/>
                        <a:t>系统兼容性</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smtClean="0"/>
                        <a:t>适用于中性点不接地系统，消弧线圈接地选线准确率下降</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兼容</a:t>
                      </a:r>
                      <a:r>
                        <a:rPr lang="zh-CN" altLang="en-US" sz="1200" u="none" strike="noStrike" dirty="0" smtClean="0"/>
                        <a:t>，但瞬时性接地不易捕捉</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兼容各种中性点非有效接地方式</a:t>
                      </a:r>
                      <a:endParaRPr lang="zh-CN" altLang="en-US" sz="1200" b="0" i="0" u="none" strike="noStrike" dirty="0">
                        <a:latin typeface="宋体" panose="02010600030101010101" pitchFamily="2" charset="-122"/>
                      </a:endParaRPr>
                    </a:p>
                  </a:txBody>
                  <a:tcPr marL="5591" marR="5591" marT="5591" marB="0" anchor="ctr"/>
                </a:tc>
              </a:tr>
              <a:tr h="212469">
                <a:tc>
                  <a:txBody>
                    <a:bodyPr/>
                    <a:lstStyle/>
                    <a:p>
                      <a:pPr algn="ctr" fontAlgn="ctr"/>
                      <a:r>
                        <a:rPr lang="en-US" altLang="zh-CN" sz="1200" u="none" strike="noStrike"/>
                        <a:t>4</a:t>
                      </a:r>
                      <a:endParaRPr lang="en-US" altLang="zh-CN" sz="1200" b="0" i="0" u="none" strike="noStrike">
                        <a:latin typeface="宋体" panose="02010600030101010101" pitchFamily="2" charset="-122"/>
                      </a:endParaRPr>
                    </a:p>
                  </a:txBody>
                  <a:tcPr marL="5591" marR="5591" marT="5591" marB="0" anchor="ctr"/>
                </a:tc>
                <a:tc>
                  <a:txBody>
                    <a:bodyPr/>
                    <a:lstStyle/>
                    <a:p>
                      <a:pPr algn="ctr" fontAlgn="ctr"/>
                      <a:r>
                        <a:rPr lang="zh-CN" altLang="en-US" sz="1200" u="none" strike="noStrike" dirty="0"/>
                        <a:t>参考标准</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en-US" sz="1200" u="none" strike="noStrike" dirty="0"/>
                        <a:t>DL/T  872-2016</a:t>
                      </a:r>
                      <a:endParaRPr lang="en-US" sz="1200" b="0" i="0" u="none" strike="noStrike" dirty="0">
                        <a:latin typeface="宋体" panose="02010600030101010101" pitchFamily="2" charset="-122"/>
                      </a:endParaRPr>
                    </a:p>
                  </a:txBody>
                  <a:tcPr marL="5591" marR="5591" marT="5591" marB="0" anchor="ctr"/>
                </a:tc>
                <a:tc>
                  <a:txBody>
                    <a:bodyPr/>
                    <a:lstStyle/>
                    <a:p>
                      <a:pPr algn="ctr" fontAlgn="ctr"/>
                      <a:r>
                        <a:rPr lang="en-US" altLang="zh-CN" sz="1200" u="none" strike="noStrike" dirty="0" smtClean="0"/>
                        <a:t>DL/T 1057-2007</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en-US" sz="1200" u="none" strike="noStrike" dirty="0"/>
                        <a:t>DL/T </a:t>
                      </a:r>
                      <a:r>
                        <a:rPr lang="en-US" sz="1200" u="none" strike="noStrike" dirty="0" smtClean="0"/>
                        <a:t>872-2016 </a:t>
                      </a:r>
                      <a:r>
                        <a:rPr lang="zh-CN" altLang="en-US" sz="1200" u="none" strike="noStrike" dirty="0" smtClean="0"/>
                        <a:t>，</a:t>
                      </a:r>
                      <a:r>
                        <a:rPr lang="en-US" sz="1200" u="none" strike="noStrike" dirty="0" smtClean="0"/>
                        <a:t>DL/T 1057-2007 </a:t>
                      </a:r>
                      <a:endParaRPr lang="en-US" sz="1200" b="0" i="0" u="none" strike="noStrike" dirty="0">
                        <a:latin typeface="宋体" panose="02010600030101010101" pitchFamily="2" charset="-122"/>
                      </a:endParaRPr>
                    </a:p>
                  </a:txBody>
                  <a:tcPr marL="5591" marR="5591" marT="5591" marB="0" anchor="ctr"/>
                </a:tc>
              </a:tr>
              <a:tr h="327650">
                <a:tc>
                  <a:txBody>
                    <a:bodyPr/>
                    <a:lstStyle/>
                    <a:p>
                      <a:pPr algn="ctr" fontAlgn="ctr"/>
                      <a:r>
                        <a:rPr lang="en-US" altLang="zh-CN" sz="1200" u="none" strike="noStrike"/>
                        <a:t>5</a:t>
                      </a:r>
                      <a:endParaRPr lang="en-US" altLang="zh-CN" sz="1200" b="0" i="0" u="none" strike="noStrike">
                        <a:latin typeface="宋体" panose="02010600030101010101" pitchFamily="2" charset="-122"/>
                      </a:endParaRPr>
                    </a:p>
                  </a:txBody>
                  <a:tcPr marL="5591" marR="5591" marT="5591" marB="0" anchor="ctr"/>
                </a:tc>
                <a:tc>
                  <a:txBody>
                    <a:bodyPr/>
                    <a:lstStyle/>
                    <a:p>
                      <a:pPr algn="ctr" fontAlgn="ctr"/>
                      <a:r>
                        <a:rPr lang="zh-CN" altLang="en-US" sz="1200" u="none" strike="noStrike" dirty="0"/>
                        <a:t>对系统危害</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选不准情况下，接地故障会威胁系统安全</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b="0" i="0" u="none" strike="noStrike" dirty="0" smtClean="0">
                          <a:latin typeface="宋体" panose="02010600030101010101" pitchFamily="2" charset="-122"/>
                        </a:rPr>
                        <a:t>并联电阻阻值选取不当，会带来很大隐患</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无任何影响及危害，且快速、准确选出故障支路，有效防止单相接地故障扩大化</a:t>
                      </a:r>
                      <a:endParaRPr lang="zh-CN" altLang="en-US" sz="1200" b="0" i="0" u="none" strike="noStrike" dirty="0">
                        <a:latin typeface="宋体" panose="02010600030101010101" pitchFamily="2" charset="-122"/>
                      </a:endParaRPr>
                    </a:p>
                  </a:txBody>
                  <a:tcPr marL="5591" marR="5591" marT="5591" marB="0" anchor="ctr"/>
                </a:tc>
              </a:tr>
              <a:tr h="542355">
                <a:tc>
                  <a:txBody>
                    <a:bodyPr/>
                    <a:lstStyle/>
                    <a:p>
                      <a:pPr algn="ctr" fontAlgn="ctr"/>
                      <a:r>
                        <a:rPr lang="en-US" altLang="zh-CN" sz="1200" u="none" strike="noStrike"/>
                        <a:t>6</a:t>
                      </a:r>
                      <a:endParaRPr lang="en-US" altLang="zh-CN" sz="1200" b="0" i="0" u="none" strike="noStrike">
                        <a:latin typeface="宋体" panose="02010600030101010101" pitchFamily="2" charset="-122"/>
                      </a:endParaRPr>
                    </a:p>
                  </a:txBody>
                  <a:tcPr marL="5591" marR="5591" marT="5591" marB="0" anchor="ctr"/>
                </a:tc>
                <a:tc>
                  <a:txBody>
                    <a:bodyPr/>
                    <a:lstStyle/>
                    <a:p>
                      <a:pPr algn="ctr" fontAlgn="ctr"/>
                      <a:r>
                        <a:rPr lang="zh-CN" altLang="en-US" sz="1200" u="none" strike="noStrike" dirty="0"/>
                        <a:t>灭弧功能</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b="0" i="0" u="none" strike="noStrike" dirty="0" smtClean="0">
                          <a:latin typeface="宋体" panose="02010600030101010101" pitchFamily="2" charset="-122"/>
                        </a:rPr>
                        <a:t>配置消弧柜带真空接触器消弧</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smtClean="0"/>
                        <a:t>消弧线圈补偿，过补偿原理并配合真空接触器实现</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可以及时、准确选出故障支路后，按照预案进行选择处理，可实现故障支路快速跳闸，有效隔离故障线路，防止持续弧光接地过电压</a:t>
                      </a:r>
                      <a:endParaRPr lang="zh-CN" altLang="en-US" sz="1200" b="0" i="0" u="none" strike="noStrike" dirty="0">
                        <a:latin typeface="宋体" panose="02010600030101010101" pitchFamily="2" charset="-122"/>
                      </a:endParaRPr>
                    </a:p>
                  </a:txBody>
                  <a:tcPr marL="5591" marR="5591" marT="5591" marB="0" anchor="ctr"/>
                </a:tc>
              </a:tr>
              <a:tr h="262791">
                <a:tc>
                  <a:txBody>
                    <a:bodyPr/>
                    <a:lstStyle/>
                    <a:p>
                      <a:pPr algn="ctr" fontAlgn="ctr"/>
                      <a:r>
                        <a:rPr lang="en-US" altLang="zh-CN" sz="1200" u="none" strike="noStrike"/>
                        <a:t>7</a:t>
                      </a:r>
                      <a:endParaRPr lang="en-US" altLang="zh-CN" sz="1200" b="0" i="0" u="none" strike="noStrike">
                        <a:latin typeface="宋体" panose="02010600030101010101" pitchFamily="2" charset="-122"/>
                      </a:endParaRPr>
                    </a:p>
                  </a:txBody>
                  <a:tcPr marL="5591" marR="5591" marT="5591" marB="0" anchor="ctr"/>
                </a:tc>
                <a:tc>
                  <a:txBody>
                    <a:bodyPr/>
                    <a:lstStyle/>
                    <a:p>
                      <a:pPr algn="ctr" fontAlgn="ctr"/>
                      <a:r>
                        <a:rPr lang="zh-CN" altLang="en-US" sz="1200" u="none" strike="noStrike"/>
                        <a:t>选线准确性</a:t>
                      </a:r>
                      <a:endParaRPr lang="zh-CN" altLang="en-US" sz="1200" b="0" i="0" u="none" strike="noStrike">
                        <a:latin typeface="宋体" panose="02010600030101010101" pitchFamily="2" charset="-122"/>
                      </a:endParaRPr>
                    </a:p>
                  </a:txBody>
                  <a:tcPr marL="5591" marR="5591" marT="5591" marB="0" anchor="ctr"/>
                </a:tc>
                <a:tc>
                  <a:txBody>
                    <a:bodyPr/>
                    <a:lstStyle/>
                    <a:p>
                      <a:pPr algn="ctr" fontAlgn="ctr"/>
                      <a:r>
                        <a:rPr lang="zh-CN" altLang="en-US" sz="1200" u="none" strike="noStrike" dirty="0"/>
                        <a:t>选线</a:t>
                      </a:r>
                      <a:r>
                        <a:rPr lang="zh-CN" altLang="en-US" sz="1200" u="none" strike="noStrike" dirty="0" smtClean="0"/>
                        <a:t>准确率</a:t>
                      </a:r>
                      <a:r>
                        <a:rPr lang="en-US" altLang="zh-CN" sz="1200" u="none" strike="noStrike" dirty="0" smtClean="0"/>
                        <a:t>60%</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选线</a:t>
                      </a:r>
                      <a:r>
                        <a:rPr lang="zh-CN" altLang="en-US" sz="1200" u="none" strike="noStrike" dirty="0" smtClean="0"/>
                        <a:t>准确率</a:t>
                      </a:r>
                      <a:r>
                        <a:rPr lang="en-US" altLang="zh-CN" sz="1200" u="none" strike="noStrike" dirty="0" smtClean="0"/>
                        <a:t>75</a:t>
                      </a:r>
                      <a:r>
                        <a:rPr lang="en-US" altLang="zh-CN" sz="1200" u="none" strike="noStrike" dirty="0"/>
                        <a:t>%</a:t>
                      </a:r>
                      <a:r>
                        <a:rPr lang="zh-CN" altLang="en-US" sz="1200" u="none" strike="noStrike" dirty="0"/>
                        <a:t>以上</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选线</a:t>
                      </a:r>
                      <a:r>
                        <a:rPr lang="zh-CN" altLang="en-US" sz="1200" u="none" strike="noStrike" dirty="0" smtClean="0"/>
                        <a:t>准确率</a:t>
                      </a:r>
                      <a:r>
                        <a:rPr lang="en-US" altLang="zh-CN" sz="1200" u="none" strike="noStrike" dirty="0" smtClean="0"/>
                        <a:t>100%</a:t>
                      </a:r>
                      <a:endParaRPr lang="zh-CN" altLang="en-US" sz="1200" b="0" i="0" u="none" strike="noStrike" dirty="0">
                        <a:latin typeface="宋体" panose="02010600030101010101" pitchFamily="2" charset="-122"/>
                      </a:endParaRPr>
                    </a:p>
                  </a:txBody>
                  <a:tcPr marL="5591" marR="5591" marT="5591" marB="0" anchor="ctr"/>
                </a:tc>
              </a:tr>
              <a:tr h="257199">
                <a:tc>
                  <a:txBody>
                    <a:bodyPr/>
                    <a:lstStyle/>
                    <a:p>
                      <a:pPr algn="ctr" fontAlgn="ctr"/>
                      <a:r>
                        <a:rPr lang="en-US" altLang="zh-CN" sz="1200" u="none" strike="noStrike"/>
                        <a:t>8</a:t>
                      </a:r>
                      <a:endParaRPr lang="en-US" altLang="zh-CN" sz="1200" b="0" i="0" u="none" strike="noStrike">
                        <a:latin typeface="宋体" panose="02010600030101010101" pitchFamily="2" charset="-122"/>
                      </a:endParaRPr>
                    </a:p>
                  </a:txBody>
                  <a:tcPr marL="5591" marR="5591" marT="5591" marB="0" anchor="ctr"/>
                </a:tc>
                <a:tc>
                  <a:txBody>
                    <a:bodyPr/>
                    <a:lstStyle/>
                    <a:p>
                      <a:pPr algn="ctr" fontAlgn="ctr"/>
                      <a:r>
                        <a:rPr lang="zh-CN" altLang="en-US" sz="1200" u="none" strike="noStrike" dirty="0"/>
                        <a:t>占地面积</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小，安装于</a:t>
                      </a:r>
                      <a:r>
                        <a:rPr lang="en-US" altLang="zh-CN" sz="1200" u="none" strike="noStrike" dirty="0"/>
                        <a:t>PT</a:t>
                      </a:r>
                      <a:r>
                        <a:rPr lang="zh-CN" altLang="en-US" sz="1200" u="none" strike="noStrike" dirty="0"/>
                        <a:t>柜二次室</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大</a:t>
                      </a:r>
                      <a:r>
                        <a:rPr lang="zh-CN" altLang="en-US" sz="1200" u="none" strike="noStrike" dirty="0" smtClean="0"/>
                        <a:t>，一般安装于独立高压室</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smtClean="0"/>
                        <a:t>相对较小，最多配</a:t>
                      </a:r>
                      <a:r>
                        <a:rPr lang="en-US" altLang="zh-CN" sz="1200" u="none" strike="noStrike" dirty="0" smtClean="0"/>
                        <a:t>2</a:t>
                      </a:r>
                      <a:r>
                        <a:rPr lang="zh-CN" altLang="en-US" sz="1200" u="none" strike="noStrike" dirty="0" smtClean="0"/>
                        <a:t>台柜，安装</a:t>
                      </a:r>
                      <a:r>
                        <a:rPr lang="zh-CN" altLang="en-US" sz="1200" u="none" strike="noStrike" dirty="0"/>
                        <a:t>于高压</a:t>
                      </a:r>
                      <a:r>
                        <a:rPr lang="zh-CN" altLang="en-US" sz="1200" u="none" strike="noStrike" dirty="0" smtClean="0"/>
                        <a:t>室，与开关柜并柜</a:t>
                      </a:r>
                      <a:endParaRPr lang="zh-CN" altLang="en-US" sz="1200" b="0" i="0" u="none" strike="noStrike" dirty="0">
                        <a:latin typeface="宋体" panose="02010600030101010101" pitchFamily="2" charset="-122"/>
                      </a:endParaRPr>
                    </a:p>
                  </a:txBody>
                  <a:tcPr marL="5591" marR="5591" marT="5591" marB="0" anchor="ctr"/>
                </a:tc>
              </a:tr>
              <a:tr h="223652">
                <a:tc>
                  <a:txBody>
                    <a:bodyPr/>
                    <a:lstStyle/>
                    <a:p>
                      <a:pPr algn="ctr" fontAlgn="ctr"/>
                      <a:r>
                        <a:rPr lang="en-US" altLang="zh-CN" sz="1200" u="none" strike="noStrike" dirty="0" smtClean="0"/>
                        <a:t>9</a:t>
                      </a:r>
                      <a:endParaRPr lang="en-US" altLang="zh-CN"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故障选线时间</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en-US" sz="1200" u="none" strike="noStrike" dirty="0" smtClean="0"/>
                        <a:t>＜100</a:t>
                      </a:r>
                      <a:r>
                        <a:rPr lang="en-US" altLang="zh-CN" sz="1200" u="none" strike="noStrike" dirty="0" smtClean="0"/>
                        <a:t>m</a:t>
                      </a:r>
                      <a:r>
                        <a:rPr lang="en-US" sz="1200" u="none" strike="noStrike" dirty="0" smtClean="0"/>
                        <a:t>s</a:t>
                      </a:r>
                      <a:endParaRPr lang="en-US" sz="1200" b="0" i="0" u="none" strike="noStrike" dirty="0">
                        <a:latin typeface="宋体" panose="02010600030101010101" pitchFamily="2" charset="-122"/>
                      </a:endParaRPr>
                    </a:p>
                  </a:txBody>
                  <a:tcPr marL="5591" marR="5591" marT="5591" marB="0" anchor="ctr"/>
                </a:tc>
                <a:tc>
                  <a:txBody>
                    <a:bodyPr/>
                    <a:lstStyle/>
                    <a:p>
                      <a:pPr algn="ctr" fontAlgn="ctr"/>
                      <a:r>
                        <a:rPr lang="en-US" sz="1200" u="none" strike="noStrike" dirty="0" smtClean="0"/>
                        <a:t>＜1s</a:t>
                      </a:r>
                      <a:endParaRPr lang="en-US" sz="1200" b="0" i="0" u="none" strike="noStrike" dirty="0">
                        <a:latin typeface="宋体" panose="02010600030101010101" pitchFamily="2" charset="-122"/>
                      </a:endParaRPr>
                    </a:p>
                  </a:txBody>
                  <a:tcPr marL="5591" marR="5591" marT="5591" marB="0" anchor="ctr"/>
                </a:tc>
                <a:tc>
                  <a:txBody>
                    <a:bodyPr/>
                    <a:lstStyle/>
                    <a:p>
                      <a:pPr algn="ctr" fontAlgn="ctr"/>
                      <a:r>
                        <a:rPr lang="en-US" sz="1200" u="none" strike="noStrike" dirty="0" smtClean="0"/>
                        <a:t>＜20ms</a:t>
                      </a:r>
                      <a:endParaRPr lang="en-US" sz="1200" b="0" i="0" u="none" strike="noStrike" dirty="0">
                        <a:latin typeface="宋体" panose="02010600030101010101" pitchFamily="2" charset="-122"/>
                      </a:endParaRPr>
                    </a:p>
                  </a:txBody>
                  <a:tcPr marL="5591" marR="5591" marT="5591" marB="0" anchor="ctr"/>
                </a:tc>
              </a:tr>
              <a:tr h="273973">
                <a:tc>
                  <a:txBody>
                    <a:bodyPr/>
                    <a:lstStyle/>
                    <a:p>
                      <a:pPr algn="ctr" fontAlgn="ctr"/>
                      <a:r>
                        <a:rPr lang="en-US" altLang="zh-CN" sz="1200" u="none" strike="noStrike" dirty="0" smtClean="0"/>
                        <a:t>10</a:t>
                      </a:r>
                      <a:endParaRPr lang="en-US" altLang="zh-CN"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故障录波功能</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smtClean="0"/>
                        <a:t>一般不配，需要单独上录波</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b="0" i="0" u="none" strike="noStrike" dirty="0" smtClean="0">
                          <a:latin typeface="宋体" panose="02010600030101010101" pitchFamily="2" charset="-122"/>
                        </a:rPr>
                        <a:t>选配</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可记录故障阶段波形，作为故障分析参考</a:t>
                      </a:r>
                      <a:endParaRPr lang="zh-CN" altLang="en-US" sz="1200" b="0" i="0" u="none" strike="noStrike" dirty="0">
                        <a:latin typeface="宋体" panose="02010600030101010101" pitchFamily="2" charset="-122"/>
                      </a:endParaRPr>
                    </a:p>
                  </a:txBody>
                  <a:tcPr marL="5591" marR="5591" marT="5591" marB="0" anchor="ctr"/>
                </a:tc>
              </a:tr>
              <a:tr h="1263632">
                <a:tc>
                  <a:txBody>
                    <a:bodyPr/>
                    <a:lstStyle/>
                    <a:p>
                      <a:pPr algn="ctr" fontAlgn="ctr"/>
                      <a:r>
                        <a:rPr lang="en-US" altLang="zh-CN" sz="1200" u="none" strike="noStrike" dirty="0" smtClean="0"/>
                        <a:t>11</a:t>
                      </a:r>
                      <a:endParaRPr lang="en-US" altLang="zh-CN"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风险对比</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选不准情况下，接地故障带来的弧光接地过电压会威胁系统及设备和人身</a:t>
                      </a:r>
                      <a:r>
                        <a:rPr lang="zh-CN" altLang="en-US" sz="1200" u="none" strike="noStrike" dirty="0" smtClean="0"/>
                        <a:t>安全，存在安全隐患，如果在判别故障相时发生偏差，选相不准确，进而导致正常相母线接地，最终引发相间短路，继电保护跳闸（母线相间短路跳主变或进线间隔）</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b="0" i="0" u="none" strike="noStrike" dirty="0" smtClean="0">
                          <a:latin typeface="宋体" panose="02010600030101010101" pitchFamily="2" charset="-122"/>
                        </a:rPr>
                        <a:t>并联电阻阻值选取不当，阻值过小，虽对选线有利，接地电流太大，易导致电弧电流加大，另外电阻的热容量与电流平方成正比，电阻箱造价高，体积大；阻值过大，有功电流又比较微弱，造成选线取样困难。</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smtClean="0"/>
                        <a:t>通过 “可控脉冲电流技术”</a:t>
                      </a:r>
                      <a:r>
                        <a:rPr lang="zh-CN" altLang="en-US" sz="1200" u="none" strike="noStrike" dirty="0"/>
                        <a:t>能把可控硅瞬时导通产生的</a:t>
                      </a:r>
                      <a:r>
                        <a:rPr lang="zh-CN" altLang="en-US" sz="1200" u="none" strike="noStrike" dirty="0" smtClean="0"/>
                        <a:t>脉冲电流波形完整</a:t>
                      </a:r>
                      <a:r>
                        <a:rPr lang="zh-CN" altLang="en-US" sz="1200" u="none" strike="noStrike" dirty="0"/>
                        <a:t>的提取出来，使选线的抗干扰性能大大提高，即使对于高阻接地，也不影响选线的准确性。彻底解决非有效接地系统选线难、选线不准问题，可靠防止单相接地故障扩大为停电、着火、设备损坏等</a:t>
                      </a:r>
                      <a:r>
                        <a:rPr lang="zh-CN" altLang="en-US" sz="1200" u="none" strike="noStrike" dirty="0" smtClean="0"/>
                        <a:t>事故</a:t>
                      </a:r>
                      <a:endParaRPr lang="zh-CN" altLang="en-US" sz="1200" b="0" i="0" u="none" strike="noStrike" dirty="0">
                        <a:latin typeface="宋体" panose="02010600030101010101" pitchFamily="2" charset="-122"/>
                      </a:endParaRPr>
                    </a:p>
                  </a:txBody>
                  <a:tcPr marL="5591" marR="5591" marT="5591" marB="0" anchor="ctr"/>
                </a:tc>
              </a:tr>
              <a:tr h="369025">
                <a:tc>
                  <a:txBody>
                    <a:bodyPr/>
                    <a:lstStyle/>
                    <a:p>
                      <a:pPr algn="ctr" fontAlgn="ctr"/>
                      <a:r>
                        <a:rPr lang="en-US" altLang="zh-CN" sz="1200" u="none" strike="noStrike" dirty="0" smtClean="0"/>
                        <a:t>12</a:t>
                      </a:r>
                      <a:endParaRPr lang="en-US" altLang="zh-CN"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a:t>一次设备</a:t>
                      </a:r>
                      <a:r>
                        <a:rPr lang="zh-CN" altLang="en-US" sz="1200" u="none" strike="noStrike" dirty="0" smtClean="0"/>
                        <a:t>投资</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u="none" strike="noStrike" dirty="0" smtClean="0"/>
                        <a:t>总降配置消弧柜和选线控制器，分配站配普通</a:t>
                      </a:r>
                      <a:r>
                        <a:rPr lang="en-US" altLang="zh-CN" sz="1200" u="none" strike="noStrike" dirty="0" smtClean="0"/>
                        <a:t>PT</a:t>
                      </a:r>
                      <a:r>
                        <a:rPr lang="zh-CN" altLang="en-US" sz="1200" u="none" strike="noStrike" dirty="0" smtClean="0"/>
                        <a:t>或者过电压抑制柜加装选线控制器</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b="0" i="0" u="none" strike="noStrike" dirty="0" smtClean="0">
                          <a:latin typeface="宋体" panose="02010600030101010101" pitchFamily="2" charset="-122"/>
                        </a:rPr>
                        <a:t>总降配主设备，分配站配零序电流采集终端</a:t>
                      </a:r>
                      <a:endParaRPr lang="zh-CN" altLang="en-US" sz="1200" b="0" i="0" u="none" strike="noStrike" dirty="0">
                        <a:latin typeface="宋体" panose="02010600030101010101" pitchFamily="2" charset="-122"/>
                      </a:endParaRPr>
                    </a:p>
                  </a:txBody>
                  <a:tcPr marL="5591" marR="5591" marT="5591" marB="0" anchor="ctr"/>
                </a:tc>
                <a:tc>
                  <a:txBody>
                    <a:bodyPr/>
                    <a:lstStyle/>
                    <a:p>
                      <a:pPr algn="ctr" fontAlgn="ctr"/>
                      <a:r>
                        <a:rPr lang="zh-CN" altLang="en-US" sz="1200" b="0" i="0" u="none" strike="noStrike" dirty="0" smtClean="0">
                          <a:latin typeface="宋体" panose="02010600030101010101" pitchFamily="2" charset="-122"/>
                        </a:rPr>
                        <a:t>总降配主设备，分配站配零序电流采集终端</a:t>
                      </a:r>
                      <a:endParaRPr lang="zh-CN" altLang="en-US" sz="1200" b="0" i="0" u="none" strike="noStrike" dirty="0">
                        <a:latin typeface="宋体" panose="02010600030101010101" pitchFamily="2" charset="-122"/>
                      </a:endParaRPr>
                    </a:p>
                  </a:txBody>
                  <a:tcPr marL="5591" marR="5591" marT="5591" marB="0" anchor="ct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nvSpPr>
        <p:spPr>
          <a:xfrm rot="21338589" flipV="1">
            <a:off x="-25474" y="2994928"/>
            <a:ext cx="12256069" cy="434071"/>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graphicFrame>
        <p:nvGraphicFramePr>
          <p:cNvPr id="8" name="表格 7"/>
          <p:cNvGraphicFramePr>
            <a:graphicFrameLocks noGrp="1"/>
          </p:cNvGraphicFramePr>
          <p:nvPr>
            <p:custDataLst>
              <p:tags r:id="rId2"/>
            </p:custDataLst>
          </p:nvPr>
        </p:nvGraphicFramePr>
        <p:xfrm>
          <a:off x="118542" y="1124744"/>
          <a:ext cx="11927855" cy="5161280"/>
        </p:xfrm>
        <a:graphic>
          <a:graphicData uri="http://schemas.openxmlformats.org/drawingml/2006/table">
            <a:tbl>
              <a:tblPr firstRow="1" bandRow="1">
                <a:tableStyleId>{5C22544A-7EE6-4342-B048-85BDC9FD1C3A}</a:tableStyleId>
              </a:tblPr>
              <a:tblGrid>
                <a:gridCol w="2347567"/>
                <a:gridCol w="4544083"/>
                <a:gridCol w="5036205"/>
              </a:tblGrid>
              <a:tr h="370840">
                <a:tc>
                  <a:txBody>
                    <a:bodyPr/>
                    <a:lstStyle/>
                    <a:p>
                      <a:pPr algn="ctr"/>
                      <a:r>
                        <a:rPr lang="zh-CN" altLang="en-US" dirty="0" smtClean="0"/>
                        <a:t>比较项目</a:t>
                      </a:r>
                      <a:endParaRPr lang="zh-CN" altLang="en-US" dirty="0"/>
                    </a:p>
                  </a:txBody>
                  <a:tcPr/>
                </a:tc>
                <a:tc>
                  <a:txBody>
                    <a:bodyPr/>
                    <a:lstStyle/>
                    <a:p>
                      <a:pPr algn="ctr"/>
                      <a:r>
                        <a:rPr lang="zh-CN" altLang="en-US" dirty="0" smtClean="0"/>
                        <a:t>友商单相接地管理系统</a:t>
                      </a:r>
                      <a:endParaRPr lang="zh-CN" altLang="en-US" dirty="0"/>
                    </a:p>
                  </a:txBody>
                  <a:tcPr/>
                </a:tc>
                <a:tc>
                  <a:txBody>
                    <a:bodyPr/>
                    <a:lstStyle/>
                    <a:p>
                      <a:pPr algn="ctr"/>
                      <a:r>
                        <a:rPr lang="zh-CN" altLang="en-US" dirty="0" smtClean="0"/>
                        <a:t>徽远成</a:t>
                      </a:r>
                      <a:r>
                        <a:rPr lang="en-US" altLang="zh-CN" dirty="0" smtClean="0"/>
                        <a:t>EXJD</a:t>
                      </a:r>
                      <a:r>
                        <a:rPr lang="zh-CN" altLang="en-US" dirty="0" smtClean="0"/>
                        <a:t>同步暂态录波单相接地管理</a:t>
                      </a:r>
                      <a:endParaRPr lang="zh-CN" altLang="en-US" dirty="0"/>
                    </a:p>
                  </a:txBody>
                  <a:tcPr/>
                </a:tc>
              </a:tr>
              <a:tr h="370840">
                <a:tc>
                  <a:txBody>
                    <a:bodyPr/>
                    <a:lstStyle/>
                    <a:p>
                      <a:pPr algn="ctr"/>
                      <a:r>
                        <a:rPr lang="zh-CN" altLang="en-US" dirty="0" smtClean="0"/>
                        <a:t>控制器</a:t>
                      </a:r>
                      <a:endParaRPr lang="zh-CN" altLang="en-US" dirty="0"/>
                    </a:p>
                  </a:txBody>
                  <a:tcPr anchor="ctr"/>
                </a:tc>
                <a:tc>
                  <a:txBody>
                    <a:bodyPr/>
                    <a:lstStyle/>
                    <a:p>
                      <a:pPr algn="ctr"/>
                      <a:r>
                        <a:rPr lang="en-US" altLang="zh-CN" dirty="0" smtClean="0"/>
                        <a:t>LED</a:t>
                      </a:r>
                      <a:r>
                        <a:rPr lang="zh-CN" altLang="en-US" dirty="0" smtClean="0"/>
                        <a:t>显示，按键操作</a:t>
                      </a:r>
                      <a:endParaRPr lang="zh-CN" altLang="en-US" dirty="0"/>
                    </a:p>
                  </a:txBody>
                  <a:tcPr/>
                </a:tc>
                <a:tc>
                  <a:txBody>
                    <a:bodyPr/>
                    <a:lstStyle/>
                    <a:p>
                      <a:pPr algn="ctr"/>
                      <a:r>
                        <a:rPr lang="en-US" altLang="zh-CN" dirty="0" smtClean="0"/>
                        <a:t>800*400</a:t>
                      </a:r>
                      <a:r>
                        <a:rPr lang="zh-CN" altLang="en-US" dirty="0" smtClean="0"/>
                        <a:t>触屏</a:t>
                      </a:r>
                      <a:r>
                        <a:rPr lang="en-US" altLang="zh-CN" dirty="0" smtClean="0"/>
                        <a:t>7</a:t>
                      </a:r>
                      <a:r>
                        <a:rPr lang="zh-CN" altLang="en-US" dirty="0" smtClean="0"/>
                        <a:t>寸</a:t>
                      </a:r>
                      <a:r>
                        <a:rPr lang="en-US" altLang="zh-CN" dirty="0" smtClean="0"/>
                        <a:t>LCD</a:t>
                      </a:r>
                      <a:r>
                        <a:rPr lang="zh-CN" altLang="en-US" dirty="0" smtClean="0"/>
                        <a:t>，全触摸操作</a:t>
                      </a:r>
                      <a:endParaRPr lang="zh-CN" alt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零序采集单元</a:t>
                      </a:r>
                      <a:endParaRPr lang="zh-CN" altLang="en-US" dirty="0" smtClean="0"/>
                    </a:p>
                  </a:txBody>
                  <a:tcPr anchor="ctr"/>
                </a:tc>
                <a:tc>
                  <a:txBody>
                    <a:bodyPr/>
                    <a:lstStyle/>
                    <a:p>
                      <a:pPr algn="ctr"/>
                      <a:r>
                        <a:rPr lang="zh-CN" altLang="en-US" dirty="0" smtClean="0"/>
                        <a:t>每台柜配置一个，零序信号采集后通过</a:t>
                      </a:r>
                      <a:r>
                        <a:rPr lang="en-US" altLang="zh-CN" dirty="0" smtClean="0"/>
                        <a:t>CAN</a:t>
                      </a:r>
                      <a:r>
                        <a:rPr lang="zh-CN" altLang="en-US" dirty="0" smtClean="0"/>
                        <a:t>通讯到控制器</a:t>
                      </a:r>
                      <a:endParaRPr lang="zh-CN" altLang="en-US" dirty="0"/>
                    </a:p>
                  </a:txBody>
                  <a:tcPr/>
                </a:tc>
                <a:tc>
                  <a:txBody>
                    <a:bodyPr/>
                    <a:lstStyle/>
                    <a:p>
                      <a:pPr algn="ctr"/>
                      <a:r>
                        <a:rPr lang="zh-CN" altLang="en-US" dirty="0" smtClean="0"/>
                        <a:t>无外置采集单元，直接通过控制器高速采样，高频电子开关切换，多回路零序电流波形直接采样</a:t>
                      </a:r>
                      <a:endParaRPr lang="zh-CN" altLang="en-US" dirty="0"/>
                    </a:p>
                  </a:txBody>
                  <a:tcPr/>
                </a:tc>
              </a:tr>
              <a:tr h="370840">
                <a:tc>
                  <a:txBody>
                    <a:bodyPr/>
                    <a:lstStyle/>
                    <a:p>
                      <a:pPr algn="ctr"/>
                      <a:r>
                        <a:rPr lang="zh-CN" altLang="en-US" dirty="0" smtClean="0"/>
                        <a:t>选线原理</a:t>
                      </a:r>
                      <a:endParaRPr lang="zh-CN" altLang="en-US" dirty="0"/>
                    </a:p>
                  </a:txBody>
                  <a:tcPr anchor="ctr"/>
                </a:tc>
                <a:tc>
                  <a:txBody>
                    <a:bodyPr/>
                    <a:lstStyle/>
                    <a:p>
                      <a:pPr algn="ctr"/>
                      <a:r>
                        <a:rPr lang="zh-CN" altLang="en-US" dirty="0" smtClean="0"/>
                        <a:t>比较所有零序回路脉冲电流幅值</a:t>
                      </a:r>
                      <a:endParaRPr lang="zh-CN" altLang="en-US" dirty="0"/>
                    </a:p>
                  </a:txBody>
                  <a:tcPr/>
                </a:tc>
                <a:tc>
                  <a:txBody>
                    <a:bodyPr/>
                    <a:lstStyle/>
                    <a:p>
                      <a:pPr algn="ctr"/>
                      <a:r>
                        <a:rPr lang="zh-CN" altLang="en-US" dirty="0" smtClean="0"/>
                        <a:t>比较所有零序电流波形，波形对比，更直观</a:t>
                      </a:r>
                      <a:endParaRPr lang="zh-CN" altLang="en-US" dirty="0"/>
                    </a:p>
                  </a:txBody>
                  <a:tcPr/>
                </a:tc>
              </a:tr>
              <a:tr h="370840">
                <a:tc>
                  <a:txBody>
                    <a:bodyPr/>
                    <a:lstStyle/>
                    <a:p>
                      <a:pPr algn="ctr"/>
                      <a:r>
                        <a:rPr lang="zh-CN" altLang="en-US" dirty="0" smtClean="0"/>
                        <a:t>选线准确率</a:t>
                      </a:r>
                      <a:endParaRPr lang="zh-CN" altLang="en-US" dirty="0"/>
                    </a:p>
                  </a:txBody>
                  <a:tcPr anchor="ctr"/>
                </a:tc>
                <a:tc>
                  <a:txBody>
                    <a:bodyPr/>
                    <a:lstStyle/>
                    <a:p>
                      <a:pPr algn="ctr"/>
                      <a:r>
                        <a:rPr lang="en-US" altLang="zh-CN" dirty="0" smtClean="0"/>
                        <a:t>98%</a:t>
                      </a:r>
                      <a:r>
                        <a:rPr lang="zh-CN" altLang="en-US" dirty="0" smtClean="0"/>
                        <a:t>，对消弧线圈接地系统选线准确率有所下降，线圈补偿电流会造成干扰，幅值比较时需要跟线圈补偿的电流幅值去人工比对</a:t>
                      </a:r>
                      <a:endParaRPr lang="zh-CN" altLang="en-US" dirty="0"/>
                    </a:p>
                  </a:txBody>
                  <a:tcPr/>
                </a:tc>
                <a:tc>
                  <a:txBody>
                    <a:bodyPr/>
                    <a:lstStyle/>
                    <a:p>
                      <a:pPr algn="ctr"/>
                      <a:r>
                        <a:rPr lang="en-US" altLang="zh-CN" dirty="0" smtClean="0"/>
                        <a:t>100%</a:t>
                      </a:r>
                      <a:r>
                        <a:rPr lang="zh-CN" altLang="en-US" dirty="0" smtClean="0"/>
                        <a:t>，对于消弧线圈补偿系统具有更加优化的算法采用波形对比更精准，并对各种阻值</a:t>
                      </a:r>
                      <a:r>
                        <a:rPr lang="en-US" altLang="zh-CN" dirty="0" smtClean="0"/>
                        <a:t>0-500</a:t>
                      </a:r>
                      <a:r>
                        <a:rPr lang="zh-CN" altLang="en-US" dirty="0" smtClean="0"/>
                        <a:t>欧的过渡电阻接地故障情况均可做到精准选线</a:t>
                      </a:r>
                      <a:endParaRPr lang="zh-CN" altLang="en-US" dirty="0"/>
                    </a:p>
                  </a:txBody>
                  <a:tcPr/>
                </a:tc>
              </a:tr>
              <a:tr h="370840">
                <a:tc>
                  <a:txBody>
                    <a:bodyPr/>
                    <a:lstStyle/>
                    <a:p>
                      <a:pPr marL="0" algn="ctr" defTabSz="914400" rtl="0" eaLnBrk="1" latinLnBrk="0" hangingPunct="1"/>
                      <a:r>
                        <a:rPr lang="zh-CN" altLang="en-US" sz="1800" kern="1200" dirty="0" smtClean="0">
                          <a:solidFill>
                            <a:schemeClr val="dk1"/>
                          </a:solidFill>
                          <a:latin typeface="+mn-lt"/>
                          <a:ea typeface="+mn-ea"/>
                          <a:cs typeface="+mn-cs"/>
                        </a:rPr>
                        <a:t>一次配置方案</a:t>
                      </a:r>
                      <a:endParaRPr lang="zh-CN" altLang="en-US" sz="1800" kern="1200" dirty="0" smtClean="0">
                        <a:solidFill>
                          <a:schemeClr val="dk1"/>
                        </a:solidFill>
                        <a:latin typeface="+mn-lt"/>
                        <a:ea typeface="+mn-ea"/>
                        <a:cs typeface="+mn-cs"/>
                      </a:endParaRPr>
                    </a:p>
                  </a:txBody>
                  <a:tcPr anchor="ctr"/>
                </a:tc>
                <a:tc>
                  <a:txBody>
                    <a:bodyPr/>
                    <a:lstStyle/>
                    <a:p>
                      <a:pPr algn="ctr"/>
                      <a:r>
                        <a:rPr lang="en-US" altLang="zh-CN" dirty="0" smtClean="0"/>
                        <a:t>3</a:t>
                      </a:r>
                      <a:r>
                        <a:rPr lang="zh-CN" altLang="en-US" dirty="0" smtClean="0"/>
                        <a:t>台柜组成，一台选线柜，一台故障处理，一台全电压监测</a:t>
                      </a:r>
                      <a:endParaRPr lang="zh-CN" altLang="en-US" dirty="0"/>
                    </a:p>
                  </a:txBody>
                  <a:tcPr/>
                </a:tc>
                <a:tc>
                  <a:txBody>
                    <a:bodyPr/>
                    <a:lstStyle/>
                    <a:p>
                      <a:pPr algn="ctr"/>
                      <a:r>
                        <a:rPr lang="zh-CN" altLang="en-US" dirty="0" smtClean="0"/>
                        <a:t>只需要</a:t>
                      </a:r>
                      <a:r>
                        <a:rPr lang="en-US" altLang="zh-CN" dirty="0" smtClean="0"/>
                        <a:t>2</a:t>
                      </a:r>
                      <a:r>
                        <a:rPr lang="zh-CN" altLang="en-US" dirty="0" smtClean="0"/>
                        <a:t>台柜体，一台选线柜，一台故障处理柜，具备全电压故障监测及录波功能</a:t>
                      </a:r>
                      <a:endParaRPr lang="zh-CN" altLang="en-US" dirty="0"/>
                    </a:p>
                  </a:txBody>
                  <a:tcPr/>
                </a:tc>
              </a:tr>
              <a:tr h="370840">
                <a:tc>
                  <a:txBody>
                    <a:bodyPr/>
                    <a:lstStyle/>
                    <a:p>
                      <a:pPr algn="ctr"/>
                      <a:r>
                        <a:rPr lang="zh-CN" altLang="en-US" dirty="0" smtClean="0"/>
                        <a:t>占地</a:t>
                      </a:r>
                      <a:endParaRPr lang="zh-CN" altLang="en-US" dirty="0"/>
                    </a:p>
                  </a:txBody>
                  <a:tcPr anchor="ctr"/>
                </a:tc>
                <a:tc>
                  <a:txBody>
                    <a:bodyPr/>
                    <a:lstStyle/>
                    <a:p>
                      <a:pPr algn="ctr"/>
                      <a:r>
                        <a:rPr lang="zh-CN" altLang="en-US" dirty="0" smtClean="0"/>
                        <a:t>大</a:t>
                      </a:r>
                      <a:endParaRPr lang="zh-CN" altLang="en-US" dirty="0"/>
                    </a:p>
                  </a:txBody>
                  <a:tcPr/>
                </a:tc>
                <a:tc>
                  <a:txBody>
                    <a:bodyPr/>
                    <a:lstStyle/>
                    <a:p>
                      <a:pPr algn="ctr"/>
                      <a:r>
                        <a:rPr lang="zh-CN" altLang="en-US" dirty="0" smtClean="0"/>
                        <a:t>相对较小，只选择选线功能时上一台选线柜即可</a:t>
                      </a:r>
                      <a:endParaRPr lang="zh-CN" altLang="en-US" dirty="0"/>
                    </a:p>
                  </a:txBody>
                  <a:tcPr/>
                </a:tc>
              </a:tr>
              <a:tr h="370840">
                <a:tc>
                  <a:txBody>
                    <a:bodyPr/>
                    <a:lstStyle/>
                    <a:p>
                      <a:pPr algn="ctr"/>
                      <a:r>
                        <a:rPr lang="zh-CN" altLang="en-US" dirty="0" smtClean="0"/>
                        <a:t>性价比</a:t>
                      </a:r>
                      <a:endParaRPr lang="zh-CN" altLang="en-US" dirty="0"/>
                    </a:p>
                  </a:txBody>
                  <a:tcPr anchor="ctr"/>
                </a:tc>
                <a:tc>
                  <a:txBody>
                    <a:bodyPr/>
                    <a:lstStyle/>
                    <a:p>
                      <a:pPr algn="ctr"/>
                      <a:r>
                        <a:rPr lang="zh-CN" altLang="en-US" dirty="0" smtClean="0"/>
                        <a:t>低</a:t>
                      </a:r>
                      <a:endParaRPr lang="zh-CN" altLang="en-US" dirty="0"/>
                    </a:p>
                  </a:txBody>
                  <a:tcPr/>
                </a:tc>
                <a:tc>
                  <a:txBody>
                    <a:bodyPr/>
                    <a:lstStyle/>
                    <a:p>
                      <a:pPr algn="ctr"/>
                      <a:r>
                        <a:rPr lang="zh-CN" altLang="en-US" dirty="0" smtClean="0"/>
                        <a:t>高</a:t>
                      </a:r>
                      <a:endParaRPr lang="zh-CN" altLang="en-US" dirty="0"/>
                    </a:p>
                  </a:txBody>
                  <a:tcPr/>
                </a:tc>
              </a:tr>
              <a:tr h="370840">
                <a:tc>
                  <a:txBody>
                    <a:bodyPr/>
                    <a:lstStyle/>
                    <a:p>
                      <a:pPr algn="ctr"/>
                      <a:r>
                        <a:rPr lang="zh-CN" altLang="en-US" dirty="0" smtClean="0"/>
                        <a:t>通讯方式</a:t>
                      </a:r>
                      <a:endParaRPr lang="zh-CN" altLang="en-US" dirty="0"/>
                    </a:p>
                  </a:txBody>
                  <a:tcPr anchor="ctr"/>
                </a:tc>
                <a:tc>
                  <a:txBody>
                    <a:bodyPr/>
                    <a:lstStyle/>
                    <a:p>
                      <a:pPr algn="ctr"/>
                      <a:r>
                        <a:rPr lang="en-US" altLang="zh-CN" dirty="0" smtClean="0"/>
                        <a:t>RS485</a:t>
                      </a:r>
                      <a:endParaRPr lang="zh-CN" altLang="en-US" dirty="0"/>
                    </a:p>
                  </a:txBody>
                  <a:tcPr/>
                </a:tc>
                <a:tc>
                  <a:txBody>
                    <a:bodyPr/>
                    <a:lstStyle/>
                    <a:p>
                      <a:pPr algn="ctr"/>
                      <a:r>
                        <a:rPr lang="en-US" altLang="zh-CN" dirty="0" smtClean="0"/>
                        <a:t>RS485,</a:t>
                      </a:r>
                      <a:r>
                        <a:rPr lang="zh-CN" altLang="en-US" dirty="0" smtClean="0"/>
                        <a:t>并具有</a:t>
                      </a:r>
                      <a:r>
                        <a:rPr lang="en-US" altLang="zh-CN" dirty="0" smtClean="0"/>
                        <a:t>4G</a:t>
                      </a:r>
                      <a:r>
                        <a:rPr lang="zh-CN" altLang="en-US" dirty="0" smtClean="0"/>
                        <a:t>通讯</a:t>
                      </a:r>
                      <a:endParaRPr lang="zh-CN" altLang="en-US" dirty="0"/>
                    </a:p>
                  </a:txBody>
                  <a:tcPr/>
                </a:tc>
              </a:tr>
              <a:tr h="370840">
                <a:tc>
                  <a:txBody>
                    <a:bodyPr/>
                    <a:lstStyle/>
                    <a:p>
                      <a:pPr algn="ctr"/>
                      <a:r>
                        <a:rPr lang="zh-CN" altLang="en-US" dirty="0" smtClean="0"/>
                        <a:t>后台</a:t>
                      </a:r>
                      <a:endParaRPr lang="zh-CN" altLang="en-US" dirty="0"/>
                    </a:p>
                  </a:txBody>
                  <a:tcPr anchor="ctr"/>
                </a:tc>
                <a:tc>
                  <a:txBody>
                    <a:bodyPr/>
                    <a:lstStyle/>
                    <a:p>
                      <a:pPr algn="ctr"/>
                      <a:r>
                        <a:rPr lang="zh-CN" altLang="en-US" dirty="0" smtClean="0"/>
                        <a:t>无单独后台管理</a:t>
                      </a:r>
                      <a:endParaRPr lang="zh-CN" altLang="en-US" dirty="0"/>
                    </a:p>
                  </a:txBody>
                  <a:tcPr/>
                </a:tc>
                <a:tc>
                  <a:txBody>
                    <a:bodyPr/>
                    <a:lstStyle/>
                    <a:p>
                      <a:pPr algn="ctr"/>
                      <a:r>
                        <a:rPr lang="zh-CN" altLang="en-US" dirty="0" smtClean="0"/>
                        <a:t>云电微视后台及手机</a:t>
                      </a:r>
                      <a:r>
                        <a:rPr lang="en-US" altLang="zh-CN" dirty="0" smtClean="0"/>
                        <a:t>APP</a:t>
                      </a:r>
                      <a:r>
                        <a:rPr lang="zh-CN" altLang="en-US" dirty="0" smtClean="0"/>
                        <a:t>实时监测</a:t>
                      </a:r>
                      <a:endParaRPr lang="zh-CN" altLang="en-US" dirty="0"/>
                    </a:p>
                  </a:txBody>
                  <a:tcPr/>
                </a:tc>
              </a:tr>
              <a:tr h="370840">
                <a:tc>
                  <a:txBody>
                    <a:bodyPr/>
                    <a:lstStyle/>
                    <a:p>
                      <a:pPr algn="ctr"/>
                      <a:r>
                        <a:rPr lang="zh-CN" altLang="en-US" dirty="0" smtClean="0"/>
                        <a:t>型式试验报告</a:t>
                      </a:r>
                      <a:endParaRPr lang="zh-CN" altLang="en-US" dirty="0"/>
                    </a:p>
                  </a:txBody>
                  <a:tcPr anchor="ctr"/>
                </a:tc>
                <a:tc>
                  <a:txBody>
                    <a:bodyPr/>
                    <a:lstStyle/>
                    <a:p>
                      <a:pPr algn="ctr"/>
                      <a:r>
                        <a:rPr lang="zh-CN" altLang="en-US" dirty="0" smtClean="0"/>
                        <a:t>武高所型式试验</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武高所型式试验</a:t>
                      </a:r>
                      <a:endParaRPr lang="zh-CN" altLang="en-US" dirty="0" smtClean="0"/>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rot="198227">
            <a:off x="-49555" y="2954307"/>
            <a:ext cx="12256069" cy="865720"/>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1" name="任意多边形 30"/>
          <p:cNvSpPr/>
          <p:nvPr/>
        </p:nvSpPr>
        <p:spPr>
          <a:xfrm rot="21338589" flipV="1">
            <a:off x="-25474" y="2994928"/>
            <a:ext cx="12256069" cy="434071"/>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6" name="文本框 3"/>
          <p:cNvSpPr txBox="1"/>
          <p:nvPr/>
        </p:nvSpPr>
        <p:spPr>
          <a:xfrm>
            <a:off x="2748019" y="2570469"/>
            <a:ext cx="6318204" cy="1323439"/>
          </a:xfrm>
          <a:prstGeom prst="rect">
            <a:avLst/>
          </a:prstGeom>
          <a:noFill/>
          <a:effectLst/>
        </p:spPr>
        <p:txBody>
          <a:bodyPr wrap="square" rtlCol="0">
            <a:spAutoFit/>
          </a:bodyPr>
          <a:lstStyle/>
          <a:p>
            <a:pPr algn="ctr"/>
            <a:r>
              <a:rPr lang="zh-CN" altLang="en-US" sz="8000" b="1" dirty="0" smtClean="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rPr>
              <a:t>选型及配置</a:t>
            </a:r>
            <a:endPar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22" name="Text Box 78">
            <a:hlinkClick r:id="" action="ppaction://noaction"/>
          </p:cNvPr>
          <p:cNvSpPr txBox="1">
            <a:spLocks noChangeArrowheads="1"/>
          </p:cNvSpPr>
          <p:nvPr/>
        </p:nvSpPr>
        <p:spPr bwMode="auto">
          <a:xfrm>
            <a:off x="2494806" y="332656"/>
            <a:ext cx="3816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dirty="0">
                <a:solidFill>
                  <a:srgbClr val="CC0000"/>
                </a:solidFill>
                <a:latin typeface="Times New Roman" panose="02020603050405020304" pitchFamily="18" charset="0"/>
                <a:ea typeface="楷体_GB2312" panose="02010609030101010101" pitchFamily="49" charset="-122"/>
              </a:rPr>
              <a:t>选型：</a:t>
            </a:r>
            <a:endParaRPr lang="en-US" altLang="zh-CN" sz="2800" dirty="0">
              <a:solidFill>
                <a:srgbClr val="CC0000"/>
              </a:solidFill>
              <a:latin typeface="Times New Roman" panose="02020603050405020304" pitchFamily="18" charset="0"/>
              <a:ea typeface="楷体_GB2312" panose="02010609030101010101" pitchFamily="49" charset="-122"/>
            </a:endParaRPr>
          </a:p>
        </p:txBody>
      </p:sp>
      <p:pic>
        <p:nvPicPr>
          <p:cNvPr id="11265" name="Picture 1"/>
          <p:cNvPicPr>
            <a:picLocks noChangeAspect="1" noChangeArrowheads="1"/>
          </p:cNvPicPr>
          <p:nvPr/>
        </p:nvPicPr>
        <p:blipFill>
          <a:blip r:embed="rId2" cstate="print"/>
          <a:srcRect/>
          <a:stretch>
            <a:fillRect/>
          </a:stretch>
        </p:blipFill>
        <p:spPr bwMode="auto">
          <a:xfrm>
            <a:off x="910630" y="1376363"/>
            <a:ext cx="10369152" cy="4105275"/>
          </a:xfrm>
          <a:prstGeom prst="rect">
            <a:avLst/>
          </a:prstGeom>
          <a:noFill/>
          <a:ln w="9525">
            <a:noFill/>
            <a:miter lim="800000"/>
            <a:headEnd/>
            <a:tailEnd/>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22" name="Text Box 78">
            <a:hlinkClick r:id="" action="ppaction://noaction"/>
          </p:cNvPr>
          <p:cNvSpPr txBox="1">
            <a:spLocks noChangeArrowheads="1"/>
          </p:cNvSpPr>
          <p:nvPr/>
        </p:nvSpPr>
        <p:spPr bwMode="auto">
          <a:xfrm>
            <a:off x="2566814" y="321965"/>
            <a:ext cx="900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dirty="0">
                <a:solidFill>
                  <a:srgbClr val="CC0000"/>
                </a:solidFill>
                <a:latin typeface="Times New Roman" panose="02020603050405020304" pitchFamily="18" charset="0"/>
                <a:ea typeface="楷体_GB2312" panose="02010609030101010101" pitchFamily="49" charset="-122"/>
              </a:rPr>
              <a:t>同步暂态录波型单相接地管理系统：同步暂态脉选装置</a:t>
            </a:r>
            <a:endParaRPr lang="en-US" altLang="zh-CN" sz="2800" dirty="0">
              <a:solidFill>
                <a:srgbClr val="CC0000"/>
              </a:solidFill>
              <a:latin typeface="Times New Roman" panose="02020603050405020304" pitchFamily="18" charset="0"/>
              <a:ea typeface="楷体_GB2312" panose="02010609030101010101" pitchFamily="49" charset="-122"/>
            </a:endParaRPr>
          </a:p>
        </p:txBody>
      </p:sp>
      <p:pic>
        <p:nvPicPr>
          <p:cNvPr id="870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50" y="1077174"/>
            <a:ext cx="6768752" cy="5633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cstate="print"/>
          <a:srcRect/>
          <a:stretch>
            <a:fillRect/>
          </a:stretch>
        </p:blipFill>
        <p:spPr bwMode="auto">
          <a:xfrm>
            <a:off x="9191550" y="1196752"/>
            <a:ext cx="2747209" cy="2794227"/>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9983638" y="4437112"/>
            <a:ext cx="1944216" cy="2207839"/>
          </a:xfrm>
          <a:prstGeom prst="rect">
            <a:avLst/>
          </a:prstGeom>
          <a:noFill/>
          <a:ln w="9525">
            <a:no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7031310" y="4437112"/>
            <a:ext cx="2736304" cy="2189787"/>
          </a:xfrm>
          <a:prstGeom prst="rect">
            <a:avLst/>
          </a:prstGeom>
          <a:noFill/>
          <a:ln w="9525">
            <a:noFill/>
            <a:miter lim="800000"/>
            <a:headEnd/>
            <a:tailEnd/>
          </a:ln>
        </p:spPr>
      </p:pic>
      <p:sp>
        <p:nvSpPr>
          <p:cNvPr id="10" name="矩形 9"/>
          <p:cNvSpPr/>
          <p:nvPr/>
        </p:nvSpPr>
        <p:spPr>
          <a:xfrm>
            <a:off x="9407574" y="4005064"/>
            <a:ext cx="2093394" cy="369332"/>
          </a:xfrm>
          <a:prstGeom prst="rect">
            <a:avLst/>
          </a:prstGeom>
        </p:spPr>
        <p:txBody>
          <a:bodyPr wrap="none">
            <a:spAutoFit/>
          </a:bodyPr>
          <a:lstStyle/>
          <a:p>
            <a:r>
              <a:rPr lang="en-US" altLang="zh-CN" dirty="0" smtClean="0"/>
              <a:t>DKSC-100/10.5/0.38</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87042"/>
                                        </p:tgtEl>
                                        <p:attrNameLst>
                                          <p:attrName>style.visibility</p:attrName>
                                        </p:attrNameLst>
                                      </p:cBhvr>
                                      <p:to>
                                        <p:strVal val="visible"/>
                                      </p:to>
                                    </p:set>
                                    <p:anim calcmode="lin" valueType="num">
                                      <p:cBhvr>
                                        <p:cTn id="7" dur="500" decel="50000" fill="hold">
                                          <p:stCondLst>
                                            <p:cond delay="0"/>
                                          </p:stCondLst>
                                        </p:cTn>
                                        <p:tgtEl>
                                          <p:spTgt spid="8704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704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7042"/>
                                        </p:tgtEl>
                                        <p:attrNameLst>
                                          <p:attrName>ppt_w</p:attrName>
                                        </p:attrNameLst>
                                      </p:cBhvr>
                                      <p:tavLst>
                                        <p:tav tm="0">
                                          <p:val>
                                            <p:strVal val="#ppt_w*.05"/>
                                          </p:val>
                                        </p:tav>
                                        <p:tav tm="100000">
                                          <p:val>
                                            <p:strVal val="#ppt_w"/>
                                          </p:val>
                                        </p:tav>
                                      </p:tavLst>
                                    </p:anim>
                                    <p:anim calcmode="lin" valueType="num">
                                      <p:cBhvr>
                                        <p:cTn id="10" dur="1000" fill="hold"/>
                                        <p:tgtEl>
                                          <p:spTgt spid="8704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704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704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704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7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22" name="Text Box 78">
            <a:hlinkClick r:id="" action="ppaction://noaction"/>
          </p:cNvPr>
          <p:cNvSpPr txBox="1">
            <a:spLocks noChangeArrowheads="1"/>
          </p:cNvSpPr>
          <p:nvPr/>
        </p:nvSpPr>
        <p:spPr bwMode="auto">
          <a:xfrm>
            <a:off x="2566814" y="321965"/>
            <a:ext cx="3816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dirty="0">
                <a:solidFill>
                  <a:srgbClr val="CC0000"/>
                </a:solidFill>
                <a:latin typeface="Times New Roman" panose="02020603050405020304" pitchFamily="18" charset="0"/>
                <a:ea typeface="楷体_GB2312" panose="02010609030101010101" pitchFamily="49" charset="-122"/>
              </a:rPr>
              <a:t>接地故障处理装置</a:t>
            </a:r>
            <a:endParaRPr lang="en-US" altLang="zh-CN" sz="2800" dirty="0">
              <a:solidFill>
                <a:srgbClr val="CC0000"/>
              </a:solidFill>
              <a:latin typeface="Times New Roman" panose="02020603050405020304" pitchFamily="18" charset="0"/>
              <a:ea typeface="楷体_GB2312" panose="02010609030101010101" pitchFamily="49" charset="-122"/>
            </a:endParaRPr>
          </a:p>
        </p:txBody>
      </p:sp>
      <p:pic>
        <p:nvPicPr>
          <p:cNvPr id="880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558" y="740835"/>
            <a:ext cx="7122463" cy="600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3" cstate="print"/>
          <a:srcRect/>
          <a:stretch>
            <a:fillRect/>
          </a:stretch>
        </p:blipFill>
        <p:spPr bwMode="auto">
          <a:xfrm>
            <a:off x="8471470" y="692696"/>
            <a:ext cx="3456384" cy="3071469"/>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0487694" y="4077072"/>
            <a:ext cx="1370792" cy="2564904"/>
          </a:xfrm>
          <a:prstGeom prst="rect">
            <a:avLst/>
          </a:prstGeom>
          <a:noFill/>
          <a:ln w="9525">
            <a:noFill/>
            <a:miter lim="800000"/>
            <a:headEnd/>
            <a:tailEnd/>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8066"/>
                                        </p:tgtEl>
                                        <p:attrNameLst>
                                          <p:attrName>style.visibility</p:attrName>
                                        </p:attrNameLst>
                                      </p:cBhvr>
                                      <p:to>
                                        <p:strVal val="visible"/>
                                      </p:to>
                                    </p:set>
                                    <p:anim calcmode="lin" valueType="num">
                                      <p:cBhvr>
                                        <p:cTn id="7" dur="1000" fill="hold"/>
                                        <p:tgtEl>
                                          <p:spTgt spid="88066"/>
                                        </p:tgtEl>
                                        <p:attrNameLst>
                                          <p:attrName>ppt_w</p:attrName>
                                        </p:attrNameLst>
                                      </p:cBhvr>
                                      <p:tavLst>
                                        <p:tav tm="0">
                                          <p:val>
                                            <p:fltVal val="0"/>
                                          </p:val>
                                        </p:tav>
                                        <p:tav tm="100000">
                                          <p:val>
                                            <p:strVal val="#ppt_w"/>
                                          </p:val>
                                        </p:tav>
                                      </p:tavLst>
                                    </p:anim>
                                    <p:anim calcmode="lin" valueType="num">
                                      <p:cBhvr>
                                        <p:cTn id="8" dur="1000" fill="hold"/>
                                        <p:tgtEl>
                                          <p:spTgt spid="88066"/>
                                        </p:tgtEl>
                                        <p:attrNameLst>
                                          <p:attrName>ppt_h</p:attrName>
                                        </p:attrNameLst>
                                      </p:cBhvr>
                                      <p:tavLst>
                                        <p:tav tm="0">
                                          <p:val>
                                            <p:fltVal val="0"/>
                                          </p:val>
                                        </p:tav>
                                        <p:tav tm="100000">
                                          <p:val>
                                            <p:strVal val="#ppt_h"/>
                                          </p:val>
                                        </p:tav>
                                      </p:tavLst>
                                    </p:anim>
                                    <p:anim calcmode="lin" valueType="num">
                                      <p:cBhvr>
                                        <p:cTn id="9" dur="1000" fill="hold"/>
                                        <p:tgtEl>
                                          <p:spTgt spid="880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806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rot="198227">
            <a:off x="-49555" y="2954307"/>
            <a:ext cx="12256069" cy="865720"/>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1" name="任意多边形 30"/>
          <p:cNvSpPr/>
          <p:nvPr/>
        </p:nvSpPr>
        <p:spPr>
          <a:xfrm rot="21338589" flipV="1">
            <a:off x="-25474" y="2994928"/>
            <a:ext cx="12256069" cy="434071"/>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6" name="文本框 3"/>
          <p:cNvSpPr txBox="1"/>
          <p:nvPr/>
        </p:nvSpPr>
        <p:spPr>
          <a:xfrm>
            <a:off x="2748019" y="2570469"/>
            <a:ext cx="6318204" cy="1323439"/>
          </a:xfrm>
          <a:prstGeom prst="rect">
            <a:avLst/>
          </a:prstGeom>
          <a:noFill/>
          <a:effectLst/>
        </p:spPr>
        <p:txBody>
          <a:bodyPr wrap="square" rtlCol="0">
            <a:spAutoFit/>
          </a:bodyPr>
          <a:lstStyle/>
          <a:p>
            <a:pPr algn="ctr"/>
            <a:r>
              <a:rPr lang="zh-CN" altLang="en-US" sz="8000" b="1" dirty="0" smtClean="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rPr>
              <a:t>系统应用示例</a:t>
            </a:r>
            <a:endPar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pic>
        <p:nvPicPr>
          <p:cNvPr id="1027" name="Picture 3" descr="G:\深圳芯为科技\大电流脉冲选线单相接地管理\大电流脉冲选线上图示例-说明书-2020-7-10改字体-01.png"/>
          <p:cNvPicPr>
            <a:picLocks noChangeAspect="1" noChangeArrowheads="1"/>
          </p:cNvPicPr>
          <p:nvPr/>
        </p:nvPicPr>
        <p:blipFill>
          <a:blip r:embed="rId2" cstate="print"/>
          <a:srcRect/>
          <a:stretch>
            <a:fillRect/>
          </a:stretch>
        </p:blipFill>
        <p:spPr bwMode="auto">
          <a:xfrm>
            <a:off x="1198662" y="754905"/>
            <a:ext cx="9712325" cy="5986463"/>
          </a:xfrm>
          <a:prstGeom prst="rect">
            <a:avLst/>
          </a:prstGeom>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47386" y="2366398"/>
            <a:ext cx="1415772" cy="461665"/>
          </a:xfrm>
          <a:prstGeom prst="rect">
            <a:avLst/>
          </a:prstGeom>
        </p:spPr>
        <p:txBody>
          <a:bodyPr wrap="none">
            <a:spAutoFit/>
          </a:bodyPr>
          <a:lstStyle/>
          <a:p>
            <a:pPr lvl="0"/>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系统现状</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3"/>
          <p:cNvSpPr txBox="1"/>
          <p:nvPr/>
        </p:nvSpPr>
        <p:spPr>
          <a:xfrm>
            <a:off x="4511030" y="758695"/>
            <a:ext cx="3149852" cy="830997"/>
          </a:xfrm>
          <a:prstGeom prst="rect">
            <a:avLst/>
          </a:prstGeom>
          <a:noFill/>
          <a:effectLst/>
        </p:spPr>
        <p:txBody>
          <a:bodyPr wrap="square" rtlCol="0">
            <a:spAutoFit/>
          </a:bodyPr>
          <a:lstStyle/>
          <a:p>
            <a:pPr algn="ctr"/>
            <a:r>
              <a:rPr lang="zh-CN" altLang="en-US" sz="48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rPr>
              <a:t>目录</a:t>
            </a:r>
            <a:endParaRPr lang="zh-CN" altLang="en-US" sz="48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endParaRPr>
          </a:p>
        </p:txBody>
      </p:sp>
      <p:sp>
        <p:nvSpPr>
          <p:cNvPr id="21" name="矩形 20"/>
          <p:cNvSpPr/>
          <p:nvPr/>
        </p:nvSpPr>
        <p:spPr>
          <a:xfrm>
            <a:off x="4862088" y="1590333"/>
            <a:ext cx="2481192" cy="584775"/>
          </a:xfrm>
          <a:prstGeom prst="rect">
            <a:avLst/>
          </a:prstGeom>
          <a:noFill/>
        </p:spPr>
        <p:txBody>
          <a:bodyPr wrap="none">
            <a:spAutoFit/>
          </a:bodyPr>
          <a:lstStyle/>
          <a:p>
            <a:pPr lvl="0" algn="ctr"/>
            <a:r>
              <a:rPr lang="en-US" altLang="zh-CN" sz="32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sym typeface="Arial" panose="020B0604020202020204" pitchFamily="34" charset="0"/>
              </a:rPr>
              <a:t>CONTENTS</a:t>
            </a:r>
            <a:endParaRPr lang="en-US" altLang="zh-CN" sz="32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4" name="组合 3"/>
          <p:cNvGrpSpPr/>
          <p:nvPr/>
        </p:nvGrpSpPr>
        <p:grpSpPr>
          <a:xfrm>
            <a:off x="3049190" y="2120222"/>
            <a:ext cx="915829" cy="864096"/>
            <a:chOff x="1486694" y="2665507"/>
            <a:chExt cx="1297399" cy="1284485"/>
          </a:xfrm>
        </p:grpSpPr>
        <p:sp>
          <p:nvSpPr>
            <p:cNvPr id="25" name="Freeform 5"/>
            <p:cNvSpPr/>
            <p:nvPr/>
          </p:nvSpPr>
          <p:spPr bwMode="auto">
            <a:xfrm rot="5400000">
              <a:off x="1476182" y="2728182"/>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50800" dist="38100" dir="2700000" algn="tl" rotWithShape="0">
                <a:prstClr val="black">
                  <a:alpha val="40000"/>
                </a:prstClr>
              </a:outerShdw>
            </a:effectLst>
          </p:spPr>
          <p:txBody>
            <a:bodyPr/>
            <a:lstStyle/>
            <a:p>
              <a:endParaRPr lang="zh-CN" altLang="en-US" sz="2000" dirty="0"/>
            </a:p>
          </p:txBody>
        </p:sp>
        <p:sp>
          <p:nvSpPr>
            <p:cNvPr id="34" name="矩形 33"/>
            <p:cNvSpPr/>
            <p:nvPr/>
          </p:nvSpPr>
          <p:spPr>
            <a:xfrm>
              <a:off x="1486694" y="3047437"/>
              <a:ext cx="1297399" cy="4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01</a:t>
              </a:r>
              <a:endParaRPr lang="zh-CN" altLang="en-US" sz="3200" b="1" dirty="0"/>
            </a:p>
          </p:txBody>
        </p:sp>
      </p:grpSp>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28" name="矩形 27"/>
          <p:cNvSpPr/>
          <p:nvPr/>
        </p:nvSpPr>
        <p:spPr>
          <a:xfrm>
            <a:off x="4279905" y="3315136"/>
            <a:ext cx="2031325" cy="461665"/>
          </a:xfrm>
          <a:prstGeom prst="rect">
            <a:avLst/>
          </a:prstGeom>
        </p:spPr>
        <p:txBody>
          <a:bodyPr wrap="none">
            <a:spAutoFit/>
          </a:bodyPr>
          <a:lstStyle/>
          <a:p>
            <a:pPr lvl="0"/>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综合解决方案</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3070870" y="3068960"/>
            <a:ext cx="915829" cy="864096"/>
            <a:chOff x="1486694" y="2665507"/>
            <a:chExt cx="1297399" cy="1284485"/>
          </a:xfrm>
        </p:grpSpPr>
        <p:sp>
          <p:nvSpPr>
            <p:cNvPr id="31" name="Freeform 5"/>
            <p:cNvSpPr/>
            <p:nvPr/>
          </p:nvSpPr>
          <p:spPr bwMode="auto">
            <a:xfrm rot="5400000">
              <a:off x="1476182" y="2728182"/>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50800" dist="38100" dir="2700000" algn="tl" rotWithShape="0">
                <a:prstClr val="black">
                  <a:alpha val="40000"/>
                </a:prstClr>
              </a:outerShdw>
            </a:effectLst>
          </p:spPr>
          <p:txBody>
            <a:bodyPr/>
            <a:lstStyle/>
            <a:p>
              <a:endParaRPr lang="zh-CN" altLang="en-US" sz="2000" dirty="0"/>
            </a:p>
          </p:txBody>
        </p:sp>
        <p:sp>
          <p:nvSpPr>
            <p:cNvPr id="38" name="矩形 37"/>
            <p:cNvSpPr/>
            <p:nvPr/>
          </p:nvSpPr>
          <p:spPr>
            <a:xfrm>
              <a:off x="1486694" y="3047437"/>
              <a:ext cx="1297399" cy="4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02</a:t>
              </a:r>
              <a:endParaRPr lang="zh-CN" altLang="en-US" sz="3200" b="1" dirty="0"/>
            </a:p>
          </p:txBody>
        </p:sp>
      </p:grpSp>
      <p:sp>
        <p:nvSpPr>
          <p:cNvPr id="39" name="矩形 38"/>
          <p:cNvSpPr/>
          <p:nvPr/>
        </p:nvSpPr>
        <p:spPr>
          <a:xfrm>
            <a:off x="4279905" y="4251240"/>
            <a:ext cx="2031325" cy="461665"/>
          </a:xfrm>
          <a:prstGeom prst="rect">
            <a:avLst/>
          </a:prstGeom>
        </p:spPr>
        <p:txBody>
          <a:bodyPr wrap="none">
            <a:spAutoFit/>
          </a:bodyPr>
          <a:lstStyle/>
          <a:p>
            <a:pPr lvl="0"/>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系统工作原理</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3104260" y="4005064"/>
            <a:ext cx="915829" cy="864096"/>
            <a:chOff x="1486694" y="2665507"/>
            <a:chExt cx="1297399" cy="1284485"/>
          </a:xfrm>
        </p:grpSpPr>
        <p:sp>
          <p:nvSpPr>
            <p:cNvPr id="41" name="Freeform 5"/>
            <p:cNvSpPr/>
            <p:nvPr/>
          </p:nvSpPr>
          <p:spPr bwMode="auto">
            <a:xfrm rot="5400000">
              <a:off x="1476182" y="2728182"/>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50800" dist="38100" dir="2700000" algn="tl" rotWithShape="0">
                <a:prstClr val="black">
                  <a:alpha val="40000"/>
                </a:prstClr>
              </a:outerShdw>
            </a:effectLst>
          </p:spPr>
          <p:txBody>
            <a:bodyPr/>
            <a:lstStyle/>
            <a:p>
              <a:endParaRPr lang="zh-CN" altLang="en-US" sz="2000" dirty="0"/>
            </a:p>
          </p:txBody>
        </p:sp>
        <p:sp>
          <p:nvSpPr>
            <p:cNvPr id="42" name="矩形 41"/>
            <p:cNvSpPr/>
            <p:nvPr/>
          </p:nvSpPr>
          <p:spPr>
            <a:xfrm>
              <a:off x="1486694" y="3047437"/>
              <a:ext cx="1297399" cy="4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03</a:t>
              </a:r>
              <a:endParaRPr lang="zh-CN" altLang="en-US" sz="3200" b="1" dirty="0"/>
            </a:p>
          </p:txBody>
        </p:sp>
      </p:grpSp>
      <p:sp>
        <p:nvSpPr>
          <p:cNvPr id="43" name="矩形 42"/>
          <p:cNvSpPr/>
          <p:nvPr/>
        </p:nvSpPr>
        <p:spPr>
          <a:xfrm>
            <a:off x="4332167" y="5187344"/>
            <a:ext cx="2339102" cy="461665"/>
          </a:xfrm>
          <a:prstGeom prst="rect">
            <a:avLst/>
          </a:prstGeom>
        </p:spPr>
        <p:txBody>
          <a:bodyPr wrap="none">
            <a:spAutoFit/>
          </a:bodyPr>
          <a:lstStyle/>
          <a:p>
            <a:pPr lvl="0"/>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技术性能及特点</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3104260" y="4941168"/>
            <a:ext cx="915829" cy="864096"/>
            <a:chOff x="1486694" y="2665507"/>
            <a:chExt cx="1297399" cy="1284485"/>
          </a:xfrm>
        </p:grpSpPr>
        <p:sp>
          <p:nvSpPr>
            <p:cNvPr id="45" name="Freeform 5"/>
            <p:cNvSpPr/>
            <p:nvPr/>
          </p:nvSpPr>
          <p:spPr bwMode="auto">
            <a:xfrm rot="5400000">
              <a:off x="1476182" y="2728182"/>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50800" dist="38100" dir="2700000" algn="tl" rotWithShape="0">
                <a:prstClr val="black">
                  <a:alpha val="40000"/>
                </a:prstClr>
              </a:outerShdw>
            </a:effectLst>
          </p:spPr>
          <p:txBody>
            <a:bodyPr/>
            <a:lstStyle/>
            <a:p>
              <a:endParaRPr lang="zh-CN" altLang="en-US" sz="2000" dirty="0"/>
            </a:p>
          </p:txBody>
        </p:sp>
        <p:sp>
          <p:nvSpPr>
            <p:cNvPr id="46" name="矩形 45"/>
            <p:cNvSpPr/>
            <p:nvPr/>
          </p:nvSpPr>
          <p:spPr>
            <a:xfrm>
              <a:off x="1486694" y="3047437"/>
              <a:ext cx="1297399" cy="4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04</a:t>
              </a:r>
              <a:endParaRPr lang="zh-CN" altLang="en-US" sz="3200" b="1" dirty="0"/>
            </a:p>
          </p:txBody>
        </p:sp>
      </p:grpSp>
      <p:sp>
        <p:nvSpPr>
          <p:cNvPr id="47" name="矩形 46"/>
          <p:cNvSpPr/>
          <p:nvPr/>
        </p:nvSpPr>
        <p:spPr>
          <a:xfrm>
            <a:off x="4367014" y="6093296"/>
            <a:ext cx="1723549" cy="461665"/>
          </a:xfrm>
          <a:prstGeom prst="rect">
            <a:avLst/>
          </a:prstGeom>
        </p:spPr>
        <p:txBody>
          <a:bodyPr wrap="none">
            <a:spAutoFit/>
          </a:bodyPr>
          <a:lstStyle/>
          <a:p>
            <a:pPr lvl="0"/>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配置及选型</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3104260" y="5877272"/>
            <a:ext cx="915829" cy="864096"/>
            <a:chOff x="1486694" y="2665507"/>
            <a:chExt cx="1297399" cy="1284485"/>
          </a:xfrm>
        </p:grpSpPr>
        <p:sp>
          <p:nvSpPr>
            <p:cNvPr id="49" name="Freeform 5"/>
            <p:cNvSpPr/>
            <p:nvPr/>
          </p:nvSpPr>
          <p:spPr bwMode="auto">
            <a:xfrm rot="5400000">
              <a:off x="1476182" y="2728182"/>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flip="none" rotWithShape="1">
              <a:gsLst>
                <a:gs pos="0">
                  <a:srgbClr val="D60000"/>
                </a:gs>
                <a:gs pos="100000">
                  <a:schemeClr val="accent6">
                    <a:lumMod val="75000"/>
                  </a:schemeClr>
                </a:gs>
              </a:gsLst>
              <a:lin ang="5400000" scaled="1"/>
              <a:tileRect/>
            </a:gradFill>
            <a:ln>
              <a:noFill/>
            </a:ln>
            <a:effectLst>
              <a:outerShdw blurRad="50800" dist="38100" dir="2700000" algn="tl" rotWithShape="0">
                <a:prstClr val="black">
                  <a:alpha val="40000"/>
                </a:prstClr>
              </a:outerShdw>
            </a:effectLst>
          </p:spPr>
          <p:txBody>
            <a:bodyPr/>
            <a:lstStyle/>
            <a:p>
              <a:endParaRPr lang="zh-CN" altLang="en-US" sz="2000" dirty="0"/>
            </a:p>
          </p:txBody>
        </p:sp>
        <p:sp>
          <p:nvSpPr>
            <p:cNvPr id="50" name="矩形 49"/>
            <p:cNvSpPr/>
            <p:nvPr/>
          </p:nvSpPr>
          <p:spPr>
            <a:xfrm>
              <a:off x="1486694" y="3047437"/>
              <a:ext cx="1297399" cy="4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05</a:t>
              </a:r>
              <a:endParaRPr lang="zh-CN" altLang="en-US" sz="3200" b="1" dirty="0"/>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pic>
        <p:nvPicPr>
          <p:cNvPr id="2050" name="Picture 2" descr="G:\深圳芯为科技\大电流脉冲选线单相接地管理\大脉选上图示例-配置图-10KV-改字体-01.png"/>
          <p:cNvPicPr>
            <a:picLocks noChangeAspect="1" noChangeArrowheads="1"/>
          </p:cNvPicPr>
          <p:nvPr/>
        </p:nvPicPr>
        <p:blipFill>
          <a:blip r:embed="rId2" cstate="print"/>
          <a:srcRect/>
          <a:stretch>
            <a:fillRect/>
          </a:stretch>
        </p:blipFill>
        <p:spPr bwMode="auto">
          <a:xfrm>
            <a:off x="118542" y="1012626"/>
            <a:ext cx="11913231" cy="5728742"/>
          </a:xfrm>
          <a:prstGeom prst="rect">
            <a:avLst/>
          </a:prstGeom>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905250"/>
            <a:ext cx="12190730" cy="2952750"/>
          </a:xfrm>
          <a:prstGeom prst="rect">
            <a:avLst/>
          </a:prstGeom>
          <a:gradFill flip="none" rotWithShape="1">
            <a:gsLst>
              <a:gs pos="0">
                <a:srgbClr val="D60000"/>
              </a:gs>
              <a:gs pos="100000">
                <a:schemeClr val="accent6">
                  <a:lumMod val="75000"/>
                </a:schemeClr>
              </a:gs>
            </a:gsLst>
            <a:lin ang="10800000" scaled="1"/>
            <a:tileRect/>
          </a:gradFill>
          <a:ln>
            <a:noFill/>
          </a:ln>
          <a:effectLst>
            <a:outerShdw blurRad="50800" dist="38100" dir="2700000" algn="tl" rotWithShape="0">
              <a:prstClr val="black">
                <a:alpha val="40000"/>
              </a:prstClr>
            </a:outerShdw>
          </a:effectLst>
        </p:spPr>
        <p:txBody>
          <a:bodyPr/>
          <a:lstStyle/>
          <a:p>
            <a:endParaRPr lang="zh-CN" altLang="en-US" sz="2000">
              <a:solidFill>
                <a:schemeClr val="tx1"/>
              </a:solidFill>
            </a:endParaRPr>
          </a:p>
        </p:txBody>
      </p:sp>
      <p:sp>
        <p:nvSpPr>
          <p:cNvPr id="8" name="文本框 3"/>
          <p:cNvSpPr txBox="1"/>
          <p:nvPr/>
        </p:nvSpPr>
        <p:spPr>
          <a:xfrm>
            <a:off x="3142878" y="4612456"/>
            <a:ext cx="5770398" cy="829945"/>
          </a:xfrm>
          <a:prstGeom prst="rect">
            <a:avLst/>
          </a:prstGeom>
          <a:noFill/>
          <a:effectLst/>
        </p:spPr>
        <p:txBody>
          <a:bodyPr wrap="square" rtlCol="0">
            <a:spAutoFit/>
          </a:bodyPr>
          <a:lstStyle/>
          <a:p>
            <a:pPr algn="ctr"/>
            <a:r>
              <a:rPr lang="en-US" sz="4800" b="1" dirty="0">
                <a:solidFill>
                  <a:schemeClr val="bg1"/>
                </a:solidFill>
                <a:latin typeface="微软雅黑" panose="020B0503020204020204" pitchFamily="34" charset="-122"/>
                <a:ea typeface="微软雅黑" panose="020B0503020204020204" pitchFamily="34" charset="-122"/>
              </a:rPr>
              <a:t>THANKS</a:t>
            </a:r>
            <a:endParaRPr lang="en-US" sz="4800" b="1" dirty="0">
              <a:solidFill>
                <a:schemeClr val="bg1"/>
              </a:solidFill>
              <a:latin typeface="微软雅黑" panose="020B0503020204020204" pitchFamily="34" charset="-122"/>
              <a:ea typeface="微软雅黑" panose="020B0503020204020204" pitchFamily="34" charset="-122"/>
            </a:endParaRPr>
          </a:p>
        </p:txBody>
      </p:sp>
      <p:sp>
        <p:nvSpPr>
          <p:cNvPr id="17" name="TextBox 18"/>
          <p:cNvSpPr>
            <a:spLocks noChangeArrowheads="1"/>
          </p:cNvSpPr>
          <p:nvPr/>
        </p:nvSpPr>
        <p:spPr bwMode="auto">
          <a:xfrm>
            <a:off x="1486694" y="5306479"/>
            <a:ext cx="9505056" cy="602216"/>
          </a:xfrm>
          <a:prstGeom prst="rect">
            <a:avLst/>
          </a:prstGeom>
          <a:no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lnSpc>
                <a:spcPct val="120000"/>
              </a:lnSpc>
            </a:pPr>
            <a:b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b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8" name="直接连接符 17"/>
          <p:cNvCxnSpPr/>
          <p:nvPr/>
        </p:nvCxnSpPr>
        <p:spPr>
          <a:xfrm>
            <a:off x="1486694" y="5011405"/>
            <a:ext cx="2592288"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039422" y="5007364"/>
            <a:ext cx="2952328"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徽远成-LOGO"/>
          <p:cNvPicPr>
            <a:picLocks noChangeAspect="1"/>
          </p:cNvPicPr>
          <p:nvPr/>
        </p:nvPicPr>
        <p:blipFill>
          <a:blip r:embed="rId1" cstate="print"/>
          <a:stretch>
            <a:fillRect/>
          </a:stretch>
        </p:blipFill>
        <p:spPr>
          <a:xfrm>
            <a:off x="3388995" y="1263015"/>
            <a:ext cx="5699760" cy="1789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46" name="文本框 3"/>
          <p:cNvSpPr txBox="1"/>
          <p:nvPr/>
        </p:nvSpPr>
        <p:spPr>
          <a:xfrm>
            <a:off x="1846734" y="2564904"/>
            <a:ext cx="7632848" cy="1323439"/>
          </a:xfrm>
          <a:prstGeom prst="rect">
            <a:avLst/>
          </a:prstGeom>
          <a:noFill/>
          <a:effectLst/>
        </p:spPr>
        <p:txBody>
          <a:bodyPr wrap="square" rtlCol="0">
            <a:spAutoFit/>
          </a:bodyPr>
          <a:lstStyle/>
          <a:p>
            <a:pPr algn="ctr"/>
            <a:r>
              <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rPr>
              <a:t>系统现状</a:t>
            </a:r>
            <a:endPar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pic>
        <p:nvPicPr>
          <p:cNvPr id="1026" name="Picture 2"/>
          <p:cNvPicPr>
            <a:picLocks noChangeAspect="1" noChangeArrowheads="1"/>
          </p:cNvPicPr>
          <p:nvPr/>
        </p:nvPicPr>
        <p:blipFill>
          <a:blip r:embed="rId2" cstate="print"/>
          <a:srcRect/>
          <a:stretch>
            <a:fillRect/>
          </a:stretch>
        </p:blipFill>
        <p:spPr bwMode="auto">
          <a:xfrm>
            <a:off x="766614" y="980728"/>
            <a:ext cx="5112568" cy="2941288"/>
          </a:xfrm>
          <a:prstGeom prst="rect">
            <a:avLst/>
          </a:prstGeom>
          <a:noFill/>
          <a:ln w="9525">
            <a:noFill/>
            <a:miter lim="800000"/>
            <a:headEnd/>
            <a:tailEnd/>
          </a:ln>
        </p:spPr>
      </p:pic>
      <p:sp>
        <p:nvSpPr>
          <p:cNvPr id="6" name="TextBox 5"/>
          <p:cNvSpPr txBox="1"/>
          <p:nvPr/>
        </p:nvSpPr>
        <p:spPr>
          <a:xfrm>
            <a:off x="7103318" y="2413337"/>
            <a:ext cx="1800493" cy="646331"/>
          </a:xfrm>
          <a:prstGeom prst="rect">
            <a:avLst/>
          </a:prstGeom>
          <a:noFill/>
        </p:spPr>
        <p:txBody>
          <a:bodyPr wrap="none" rtlCol="0">
            <a:spAutoFit/>
          </a:bodyPr>
          <a:lstStyle/>
          <a:p>
            <a:r>
              <a:rPr lang="zh-CN" altLang="en-US" dirty="0" smtClean="0"/>
              <a:t>中性点</a:t>
            </a:r>
            <a:endParaRPr lang="en-US" altLang="zh-CN" dirty="0" smtClean="0"/>
          </a:p>
          <a:p>
            <a:r>
              <a:rPr lang="zh-CN" altLang="en-US" dirty="0" smtClean="0"/>
              <a:t>非有效接地系统</a:t>
            </a:r>
            <a:endParaRPr lang="zh-CN" altLang="en-US" dirty="0"/>
          </a:p>
        </p:txBody>
      </p:sp>
      <p:sp>
        <p:nvSpPr>
          <p:cNvPr id="7" name="TextBox 6"/>
          <p:cNvSpPr txBox="1"/>
          <p:nvPr/>
        </p:nvSpPr>
        <p:spPr>
          <a:xfrm>
            <a:off x="9047534" y="1835532"/>
            <a:ext cx="2031325" cy="369332"/>
          </a:xfrm>
          <a:prstGeom prst="rect">
            <a:avLst/>
          </a:prstGeom>
          <a:noFill/>
        </p:spPr>
        <p:txBody>
          <a:bodyPr wrap="none" rtlCol="0">
            <a:spAutoFit/>
          </a:bodyPr>
          <a:lstStyle/>
          <a:p>
            <a:r>
              <a:rPr lang="zh-CN" altLang="en-US" dirty="0" smtClean="0"/>
              <a:t>中性点不接地系统</a:t>
            </a:r>
            <a:endParaRPr lang="en-US" altLang="zh-CN" dirty="0" smtClean="0"/>
          </a:p>
        </p:txBody>
      </p:sp>
      <p:sp>
        <p:nvSpPr>
          <p:cNvPr id="8" name="TextBox 7"/>
          <p:cNvSpPr txBox="1"/>
          <p:nvPr/>
        </p:nvSpPr>
        <p:spPr>
          <a:xfrm>
            <a:off x="9119542" y="3131676"/>
            <a:ext cx="2954655" cy="369332"/>
          </a:xfrm>
          <a:prstGeom prst="rect">
            <a:avLst/>
          </a:prstGeom>
          <a:noFill/>
        </p:spPr>
        <p:txBody>
          <a:bodyPr wrap="none" rtlCol="0">
            <a:spAutoFit/>
          </a:bodyPr>
          <a:lstStyle/>
          <a:p>
            <a:r>
              <a:rPr lang="zh-CN" altLang="en-US" dirty="0" smtClean="0"/>
              <a:t>中性点经消弧线圈接地系统</a:t>
            </a:r>
            <a:endParaRPr lang="zh-CN" altLang="en-US" dirty="0"/>
          </a:p>
        </p:txBody>
      </p:sp>
      <p:sp>
        <p:nvSpPr>
          <p:cNvPr id="9" name="左大括号 8"/>
          <p:cNvSpPr/>
          <p:nvPr/>
        </p:nvSpPr>
        <p:spPr>
          <a:xfrm>
            <a:off x="8831510" y="1979548"/>
            <a:ext cx="288032" cy="136815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1" name="闪电形 10"/>
          <p:cNvSpPr/>
          <p:nvPr/>
        </p:nvSpPr>
        <p:spPr>
          <a:xfrm>
            <a:off x="5519142" y="2852936"/>
            <a:ext cx="288031" cy="630880"/>
          </a:xfrm>
          <a:prstGeom prst="lightningBol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4" name="任意多边形 13"/>
          <p:cNvSpPr/>
          <p:nvPr/>
        </p:nvSpPr>
        <p:spPr>
          <a:xfrm>
            <a:off x="5089346" y="2204864"/>
            <a:ext cx="392065" cy="1422968"/>
          </a:xfrm>
          <a:custGeom>
            <a:avLst/>
            <a:gdLst>
              <a:gd name="connsiteX0" fmla="*/ 0 w 282222"/>
              <a:gd name="connsiteY0" fmla="*/ 0 h 1873956"/>
              <a:gd name="connsiteX1" fmla="*/ 33867 w 282222"/>
              <a:gd name="connsiteY1" fmla="*/ 11289 h 1873956"/>
              <a:gd name="connsiteX2" fmla="*/ 56444 w 282222"/>
              <a:gd name="connsiteY2" fmla="*/ 56445 h 1873956"/>
              <a:gd name="connsiteX3" fmla="*/ 79022 w 282222"/>
              <a:gd name="connsiteY3" fmla="*/ 90311 h 1873956"/>
              <a:gd name="connsiteX4" fmla="*/ 124178 w 282222"/>
              <a:gd name="connsiteY4" fmla="*/ 158045 h 1873956"/>
              <a:gd name="connsiteX5" fmla="*/ 135467 w 282222"/>
              <a:gd name="connsiteY5" fmla="*/ 203200 h 1873956"/>
              <a:gd name="connsiteX6" fmla="*/ 158044 w 282222"/>
              <a:gd name="connsiteY6" fmla="*/ 270933 h 1873956"/>
              <a:gd name="connsiteX7" fmla="*/ 191911 w 282222"/>
              <a:gd name="connsiteY7" fmla="*/ 349956 h 1873956"/>
              <a:gd name="connsiteX8" fmla="*/ 203200 w 282222"/>
              <a:gd name="connsiteY8" fmla="*/ 383822 h 1873956"/>
              <a:gd name="connsiteX9" fmla="*/ 225778 w 282222"/>
              <a:gd name="connsiteY9" fmla="*/ 440267 h 1873956"/>
              <a:gd name="connsiteX10" fmla="*/ 237067 w 282222"/>
              <a:gd name="connsiteY10" fmla="*/ 485422 h 1873956"/>
              <a:gd name="connsiteX11" fmla="*/ 248355 w 282222"/>
              <a:gd name="connsiteY11" fmla="*/ 519289 h 1873956"/>
              <a:gd name="connsiteX12" fmla="*/ 259644 w 282222"/>
              <a:gd name="connsiteY12" fmla="*/ 778933 h 1873956"/>
              <a:gd name="connsiteX13" fmla="*/ 270933 w 282222"/>
              <a:gd name="connsiteY13" fmla="*/ 824089 h 1873956"/>
              <a:gd name="connsiteX14" fmla="*/ 282222 w 282222"/>
              <a:gd name="connsiteY14" fmla="*/ 891822 h 1873956"/>
              <a:gd name="connsiteX15" fmla="*/ 270933 w 282222"/>
              <a:gd name="connsiteY15" fmla="*/ 1535289 h 1873956"/>
              <a:gd name="connsiteX16" fmla="*/ 248355 w 282222"/>
              <a:gd name="connsiteY16" fmla="*/ 1625600 h 1873956"/>
              <a:gd name="connsiteX17" fmla="*/ 237067 w 282222"/>
              <a:gd name="connsiteY17" fmla="*/ 1659467 h 1873956"/>
              <a:gd name="connsiteX18" fmla="*/ 214489 w 282222"/>
              <a:gd name="connsiteY18" fmla="*/ 1693333 h 1873956"/>
              <a:gd name="connsiteX19" fmla="*/ 180622 w 282222"/>
              <a:gd name="connsiteY19" fmla="*/ 1761067 h 1873956"/>
              <a:gd name="connsiteX20" fmla="*/ 146755 w 282222"/>
              <a:gd name="connsiteY20" fmla="*/ 1828800 h 1873956"/>
              <a:gd name="connsiteX21" fmla="*/ 124178 w 282222"/>
              <a:gd name="connsiteY21" fmla="*/ 1873956 h 187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222" h="1873956">
                <a:moveTo>
                  <a:pt x="0" y="0"/>
                </a:moveTo>
                <a:cubicBezTo>
                  <a:pt x="11289" y="3763"/>
                  <a:pt x="25453" y="2875"/>
                  <a:pt x="33867" y="11289"/>
                </a:cubicBezTo>
                <a:cubicBezTo>
                  <a:pt x="45766" y="23189"/>
                  <a:pt x="48095" y="41834"/>
                  <a:pt x="56444" y="56445"/>
                </a:cubicBezTo>
                <a:cubicBezTo>
                  <a:pt x="63175" y="68225"/>
                  <a:pt x="71496" y="79022"/>
                  <a:pt x="79022" y="90311"/>
                </a:cubicBezTo>
                <a:cubicBezTo>
                  <a:pt x="114267" y="196047"/>
                  <a:pt x="56529" y="39661"/>
                  <a:pt x="124178" y="158045"/>
                </a:cubicBezTo>
                <a:cubicBezTo>
                  <a:pt x="131876" y="171516"/>
                  <a:pt x="131009" y="188339"/>
                  <a:pt x="135467" y="203200"/>
                </a:cubicBezTo>
                <a:cubicBezTo>
                  <a:pt x="142305" y="225995"/>
                  <a:pt x="150518" y="248355"/>
                  <a:pt x="158044" y="270933"/>
                </a:cubicBezTo>
                <a:cubicBezTo>
                  <a:pt x="184515" y="350348"/>
                  <a:pt x="150067" y="252320"/>
                  <a:pt x="191911" y="349956"/>
                </a:cubicBezTo>
                <a:cubicBezTo>
                  <a:pt x="196598" y="360893"/>
                  <a:pt x="199022" y="372680"/>
                  <a:pt x="203200" y="383822"/>
                </a:cubicBezTo>
                <a:cubicBezTo>
                  <a:pt x="210315" y="402796"/>
                  <a:pt x="219370" y="421043"/>
                  <a:pt x="225778" y="440267"/>
                </a:cubicBezTo>
                <a:cubicBezTo>
                  <a:pt x="230684" y="454986"/>
                  <a:pt x="232805" y="470504"/>
                  <a:pt x="237067" y="485422"/>
                </a:cubicBezTo>
                <a:cubicBezTo>
                  <a:pt x="240336" y="496864"/>
                  <a:pt x="244592" y="508000"/>
                  <a:pt x="248355" y="519289"/>
                </a:cubicBezTo>
                <a:cubicBezTo>
                  <a:pt x="252118" y="605837"/>
                  <a:pt x="253244" y="692540"/>
                  <a:pt x="259644" y="778933"/>
                </a:cubicBezTo>
                <a:cubicBezTo>
                  <a:pt x="260790" y="794406"/>
                  <a:pt x="267890" y="808875"/>
                  <a:pt x="270933" y="824089"/>
                </a:cubicBezTo>
                <a:cubicBezTo>
                  <a:pt x="275422" y="846534"/>
                  <a:pt x="278459" y="869244"/>
                  <a:pt x="282222" y="891822"/>
                </a:cubicBezTo>
                <a:cubicBezTo>
                  <a:pt x="278459" y="1106311"/>
                  <a:pt x="280824" y="1320995"/>
                  <a:pt x="270933" y="1535289"/>
                </a:cubicBezTo>
                <a:cubicBezTo>
                  <a:pt x="269502" y="1566286"/>
                  <a:pt x="258167" y="1596162"/>
                  <a:pt x="248355" y="1625600"/>
                </a:cubicBezTo>
                <a:cubicBezTo>
                  <a:pt x="244592" y="1636889"/>
                  <a:pt x="242389" y="1648824"/>
                  <a:pt x="237067" y="1659467"/>
                </a:cubicBezTo>
                <a:cubicBezTo>
                  <a:pt x="231000" y="1671602"/>
                  <a:pt x="222015" y="1682044"/>
                  <a:pt x="214489" y="1693333"/>
                </a:cubicBezTo>
                <a:cubicBezTo>
                  <a:pt x="186115" y="1778455"/>
                  <a:pt x="224389" y="1673535"/>
                  <a:pt x="180622" y="1761067"/>
                </a:cubicBezTo>
                <a:cubicBezTo>
                  <a:pt x="133883" y="1854543"/>
                  <a:pt x="211461" y="1731740"/>
                  <a:pt x="146755" y="1828800"/>
                </a:cubicBezTo>
                <a:cubicBezTo>
                  <a:pt x="133784" y="1867716"/>
                  <a:pt x="143881" y="1854253"/>
                  <a:pt x="124178" y="1873956"/>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8" name="右箭头 17"/>
          <p:cNvSpPr/>
          <p:nvPr/>
        </p:nvSpPr>
        <p:spPr>
          <a:xfrm rot="5400000" flipH="1">
            <a:off x="3881342" y="3482624"/>
            <a:ext cx="120560" cy="15732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9" name="Text Box 78">
            <a:hlinkClick r:id="" action="ppaction://noaction"/>
          </p:cNvPr>
          <p:cNvSpPr txBox="1">
            <a:spLocks noChangeArrowheads="1"/>
          </p:cNvSpPr>
          <p:nvPr/>
        </p:nvSpPr>
        <p:spPr bwMode="auto">
          <a:xfrm>
            <a:off x="2566814" y="332656"/>
            <a:ext cx="6408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dirty="0" smtClean="0">
                <a:solidFill>
                  <a:srgbClr val="CC0000"/>
                </a:solidFill>
                <a:latin typeface="Times New Roman" panose="02020603050405020304" pitchFamily="18" charset="0"/>
                <a:ea typeface="楷体_GB2312" panose="02010609030101010101" pitchFamily="49" charset="-122"/>
              </a:rPr>
              <a:t>中性点非有效接地</a:t>
            </a:r>
            <a:r>
              <a:rPr lang="en-US" altLang="zh-CN" sz="2800" dirty="0" smtClean="0">
                <a:solidFill>
                  <a:srgbClr val="CC0000"/>
                </a:solidFill>
                <a:latin typeface="Times New Roman" panose="02020603050405020304" pitchFamily="18" charset="0"/>
                <a:ea typeface="楷体_GB2312" panose="02010609030101010101" pitchFamily="49" charset="-122"/>
              </a:rPr>
              <a:t>——</a:t>
            </a:r>
            <a:r>
              <a:rPr lang="zh-CN" altLang="en-US" sz="2800" dirty="0" smtClean="0">
                <a:solidFill>
                  <a:srgbClr val="CC0000"/>
                </a:solidFill>
                <a:latin typeface="Times New Roman" panose="02020603050405020304" pitchFamily="18" charset="0"/>
                <a:ea typeface="楷体_GB2312" panose="02010609030101010101" pitchFamily="49" charset="-122"/>
              </a:rPr>
              <a:t>小电流接地系统</a:t>
            </a:r>
            <a:endParaRPr lang="en-US" altLang="zh-CN" sz="2800" dirty="0">
              <a:solidFill>
                <a:srgbClr val="CC0000"/>
              </a:solidFill>
              <a:latin typeface="Times New Roman" panose="02020603050405020304" pitchFamily="18" charset="0"/>
              <a:ea typeface="楷体_GB2312" panose="02010609030101010101" pitchFamily="49" charset="-122"/>
            </a:endParaRPr>
          </a:p>
        </p:txBody>
      </p:sp>
      <p:sp>
        <p:nvSpPr>
          <p:cNvPr id="15" name="TextBox 14"/>
          <p:cNvSpPr txBox="1"/>
          <p:nvPr/>
        </p:nvSpPr>
        <p:spPr>
          <a:xfrm>
            <a:off x="7103319" y="4221088"/>
            <a:ext cx="4896544" cy="646331"/>
          </a:xfrm>
          <a:prstGeom prst="rect">
            <a:avLst/>
          </a:prstGeom>
          <a:noFill/>
        </p:spPr>
        <p:txBody>
          <a:bodyPr wrap="square" rtlCol="0">
            <a:spAutoFit/>
          </a:bodyPr>
          <a:lstStyle/>
          <a:p>
            <a:r>
              <a:rPr lang="zh-CN" altLang="en-US" dirty="0" smtClean="0"/>
              <a:t>非故障线路零序电流为等于该线路三相对地电容电流的向量和，方向由母线流向线路</a:t>
            </a:r>
            <a:endParaRPr lang="zh-CN" altLang="en-US" dirty="0"/>
          </a:p>
        </p:txBody>
      </p:sp>
      <p:pic>
        <p:nvPicPr>
          <p:cNvPr id="2" name="Picture 2"/>
          <p:cNvPicPr>
            <a:picLocks noChangeAspect="1" noChangeArrowheads="1"/>
          </p:cNvPicPr>
          <p:nvPr/>
        </p:nvPicPr>
        <p:blipFill>
          <a:blip r:embed="rId3" cstate="print"/>
          <a:srcRect/>
          <a:stretch>
            <a:fillRect/>
          </a:stretch>
        </p:blipFill>
        <p:spPr bwMode="auto">
          <a:xfrm>
            <a:off x="190550" y="4005064"/>
            <a:ext cx="6677025" cy="2619375"/>
          </a:xfrm>
          <a:prstGeom prst="rect">
            <a:avLst/>
          </a:prstGeom>
          <a:noFill/>
          <a:ln w="9525">
            <a:noFill/>
            <a:miter lim="800000"/>
            <a:headEnd/>
            <a:tailEnd/>
          </a:ln>
        </p:spPr>
      </p:pic>
      <p:sp>
        <p:nvSpPr>
          <p:cNvPr id="16" name="TextBox 15"/>
          <p:cNvSpPr txBox="1"/>
          <p:nvPr/>
        </p:nvSpPr>
        <p:spPr>
          <a:xfrm>
            <a:off x="7103318" y="5085184"/>
            <a:ext cx="4896544" cy="923330"/>
          </a:xfrm>
          <a:prstGeom prst="rect">
            <a:avLst/>
          </a:prstGeom>
          <a:noFill/>
        </p:spPr>
        <p:txBody>
          <a:bodyPr wrap="square" rtlCol="0">
            <a:spAutoFit/>
          </a:bodyPr>
          <a:lstStyle/>
          <a:p>
            <a:r>
              <a:rPr lang="zh-CN" altLang="en-US" dirty="0" smtClean="0"/>
              <a:t>故障线路的零序电流等于全系统非故障线路对地电容电流的向量之和，方向有故障线路流向母线</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grpId="0" nodeType="clickEffect">
                                  <p:stCondLst>
                                    <p:cond delay="0"/>
                                  </p:stCondLst>
                                  <p:childTnLst>
                                    <p:animMotion origin="layout" path="M -1.04907E-6 -2.96296E-6 L -0.00052 -0.19768 " pathEditMode="relative" rAng="0" ptsTypes="AA">
                                      <p:cBhvr>
                                        <p:cTn id="16" dur="2000" fill="hold"/>
                                        <p:tgtEl>
                                          <p:spTgt spid="18"/>
                                        </p:tgtEl>
                                        <p:attrNameLst>
                                          <p:attrName>ppt_x</p:attrName>
                                          <p:attrName>ppt_y</p:attrName>
                                        </p:attrNameLst>
                                      </p:cBhvr>
                                      <p:rCtr x="0" y="-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6" name="TextBox 5"/>
          <p:cNvSpPr txBox="1"/>
          <p:nvPr/>
        </p:nvSpPr>
        <p:spPr>
          <a:xfrm>
            <a:off x="4799062" y="1196752"/>
            <a:ext cx="2954655"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600" b="1" dirty="0" smtClean="0"/>
              <a:t>选线定位困难</a:t>
            </a:r>
            <a:endParaRPr lang="en-US" altLang="zh-CN" sz="3600" b="1" dirty="0" smtClean="0"/>
          </a:p>
        </p:txBody>
      </p:sp>
      <p:sp>
        <p:nvSpPr>
          <p:cNvPr id="7" name="TextBox 6"/>
          <p:cNvSpPr txBox="1"/>
          <p:nvPr/>
        </p:nvSpPr>
        <p:spPr>
          <a:xfrm>
            <a:off x="2702401" y="2339588"/>
            <a:ext cx="2031325" cy="369332"/>
          </a:xfrm>
          <a:prstGeom prst="rect">
            <a:avLst/>
          </a:prstGeom>
          <a:noFill/>
        </p:spPr>
        <p:txBody>
          <a:bodyPr wrap="none" rtlCol="0">
            <a:spAutoFit/>
          </a:bodyPr>
          <a:lstStyle/>
          <a:p>
            <a:r>
              <a:rPr lang="zh-CN" altLang="en-US" dirty="0" smtClean="0"/>
              <a:t>接地电流信号微弱</a:t>
            </a:r>
            <a:endParaRPr lang="en-US" altLang="zh-CN" dirty="0" smtClean="0"/>
          </a:p>
        </p:txBody>
      </p:sp>
      <p:sp>
        <p:nvSpPr>
          <p:cNvPr id="8" name="TextBox 7"/>
          <p:cNvSpPr txBox="1"/>
          <p:nvPr/>
        </p:nvSpPr>
        <p:spPr>
          <a:xfrm>
            <a:off x="2702401" y="2780928"/>
            <a:ext cx="1569660" cy="369332"/>
          </a:xfrm>
          <a:prstGeom prst="rect">
            <a:avLst/>
          </a:prstGeom>
          <a:noFill/>
        </p:spPr>
        <p:txBody>
          <a:bodyPr wrap="none" rtlCol="0">
            <a:spAutoFit/>
          </a:bodyPr>
          <a:lstStyle/>
          <a:p>
            <a:r>
              <a:rPr lang="zh-CN" altLang="en-US" dirty="0" smtClean="0"/>
              <a:t>消弧线圈补偿</a:t>
            </a:r>
            <a:endParaRPr lang="en-US" altLang="zh-CN" dirty="0" smtClean="0"/>
          </a:p>
        </p:txBody>
      </p:sp>
      <p:sp>
        <p:nvSpPr>
          <p:cNvPr id="9" name="TextBox 8"/>
          <p:cNvSpPr txBox="1"/>
          <p:nvPr/>
        </p:nvSpPr>
        <p:spPr>
          <a:xfrm>
            <a:off x="2712848" y="3275692"/>
            <a:ext cx="3877985" cy="369332"/>
          </a:xfrm>
          <a:prstGeom prst="rect">
            <a:avLst/>
          </a:prstGeom>
          <a:noFill/>
        </p:spPr>
        <p:txBody>
          <a:bodyPr wrap="none" rtlCol="0">
            <a:spAutoFit/>
          </a:bodyPr>
          <a:lstStyle/>
          <a:p>
            <a:r>
              <a:rPr lang="zh-CN" altLang="en-US" dirty="0" smtClean="0"/>
              <a:t>接地时过渡电阻影响，接地监测困难</a:t>
            </a:r>
            <a:endParaRPr lang="en-US" altLang="zh-CN" dirty="0" smtClean="0"/>
          </a:p>
        </p:txBody>
      </p:sp>
      <p:sp>
        <p:nvSpPr>
          <p:cNvPr id="10" name="TextBox 9"/>
          <p:cNvSpPr txBox="1"/>
          <p:nvPr/>
        </p:nvSpPr>
        <p:spPr>
          <a:xfrm>
            <a:off x="2702401" y="3789040"/>
            <a:ext cx="3185487" cy="369332"/>
          </a:xfrm>
          <a:prstGeom prst="rect">
            <a:avLst/>
          </a:prstGeom>
          <a:noFill/>
        </p:spPr>
        <p:txBody>
          <a:bodyPr wrap="none" rtlCol="0">
            <a:spAutoFit/>
          </a:bodyPr>
          <a:lstStyle/>
          <a:p>
            <a:r>
              <a:rPr lang="zh-CN" altLang="en-US" dirty="0" smtClean="0"/>
              <a:t>间歇性弧光接地，电弧不稳地</a:t>
            </a:r>
            <a:endParaRPr lang="en-US" altLang="zh-CN" dirty="0" smtClean="0"/>
          </a:p>
        </p:txBody>
      </p:sp>
      <p:sp>
        <p:nvSpPr>
          <p:cNvPr id="11" name="TextBox 10"/>
          <p:cNvSpPr txBox="1"/>
          <p:nvPr/>
        </p:nvSpPr>
        <p:spPr>
          <a:xfrm>
            <a:off x="2702401" y="4293096"/>
            <a:ext cx="6417141" cy="369332"/>
          </a:xfrm>
          <a:prstGeom prst="rect">
            <a:avLst/>
          </a:prstGeom>
          <a:noFill/>
        </p:spPr>
        <p:txBody>
          <a:bodyPr wrap="none" rtlCol="0">
            <a:spAutoFit/>
          </a:bodyPr>
          <a:lstStyle/>
          <a:p>
            <a:r>
              <a:rPr lang="zh-CN" altLang="en-US" dirty="0" smtClean="0"/>
              <a:t>配电网分支复杂，负荷分布随机，架空线和地埋电缆线路混合</a:t>
            </a:r>
            <a:endParaRPr lang="en-US" altLang="zh-CN" dirty="0" smtClean="0"/>
          </a:p>
        </p:txBody>
      </p:sp>
      <p:sp>
        <p:nvSpPr>
          <p:cNvPr id="12" name="椭圆 11"/>
          <p:cNvSpPr/>
          <p:nvPr/>
        </p:nvSpPr>
        <p:spPr>
          <a:xfrm>
            <a:off x="2342361" y="24208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342361" y="285293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42361" y="3356992"/>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42361" y="386104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42361" y="436510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rot="198227">
            <a:off x="-49555" y="2954307"/>
            <a:ext cx="12256069" cy="865720"/>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任意多边形 30"/>
          <p:cNvSpPr/>
          <p:nvPr/>
        </p:nvSpPr>
        <p:spPr>
          <a:xfrm rot="21338589" flipV="1">
            <a:off x="-25474" y="2994928"/>
            <a:ext cx="12256069" cy="434071"/>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46" name="文本框 3"/>
          <p:cNvSpPr txBox="1"/>
          <p:nvPr/>
        </p:nvSpPr>
        <p:spPr>
          <a:xfrm>
            <a:off x="1846734" y="2564904"/>
            <a:ext cx="7632848" cy="1323439"/>
          </a:xfrm>
          <a:prstGeom prst="rect">
            <a:avLst/>
          </a:prstGeom>
          <a:noFill/>
          <a:effectLst/>
        </p:spPr>
        <p:txBody>
          <a:bodyPr wrap="square" rtlCol="0">
            <a:spAutoFit/>
          </a:bodyPr>
          <a:lstStyle/>
          <a:p>
            <a:pPr algn="ctr"/>
            <a:r>
              <a:rPr lang="zh-CN" altLang="en-US" sz="8000" b="1" dirty="0" smtClean="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rPr>
              <a:t>解决</a:t>
            </a:r>
            <a:r>
              <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rPr>
              <a:t>方案</a:t>
            </a:r>
            <a:endPar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fltVal val="0"/>
                                          </p:val>
                                        </p:tav>
                                        <p:tav tm="100000">
                                          <p:val>
                                            <p:strVal val="#ppt_w"/>
                                          </p:val>
                                        </p:tav>
                                      </p:tavLst>
                                    </p:anim>
                                    <p:anim calcmode="lin" valueType="num">
                                      <p:cBhvr>
                                        <p:cTn id="8" dur="1000" fill="hold"/>
                                        <p:tgtEl>
                                          <p:spTgt spid="46"/>
                                        </p:tgtEl>
                                        <p:attrNameLst>
                                          <p:attrName>ppt_h</p:attrName>
                                        </p:attrNameLst>
                                      </p:cBhvr>
                                      <p:tavLst>
                                        <p:tav tm="0">
                                          <p:val>
                                            <p:fltVal val="0"/>
                                          </p:val>
                                        </p:tav>
                                        <p:tav tm="100000">
                                          <p:val>
                                            <p:strVal val="#ppt_h"/>
                                          </p:val>
                                        </p:tav>
                                      </p:tavLst>
                                    </p:anim>
                                    <p:anim calcmode="lin" valueType="num">
                                      <p:cBhvr>
                                        <p:cTn id="9" dur="1000" fill="hold"/>
                                        <p:tgtEl>
                                          <p:spTgt spid="46"/>
                                        </p:tgtEl>
                                        <p:attrNameLst>
                                          <p:attrName>style.rotation</p:attrName>
                                        </p:attrNameLst>
                                      </p:cBhvr>
                                      <p:tavLst>
                                        <p:tav tm="0">
                                          <p:val>
                                            <p:fltVal val="90"/>
                                          </p:val>
                                        </p:tav>
                                        <p:tav tm="100000">
                                          <p:val>
                                            <p:fltVal val="0"/>
                                          </p:val>
                                        </p:tav>
                                      </p:tavLst>
                                    </p:anim>
                                    <p:animEffect transition="in" filter="fade">
                                      <p:cBhvr>
                                        <p:cTn id="10"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srcRect/>
          <a:stretch>
            <a:fillRect/>
          </a:stretch>
        </p:blipFill>
        <p:spPr bwMode="auto">
          <a:xfrm>
            <a:off x="2638822" y="836712"/>
            <a:ext cx="8677275" cy="5705475"/>
          </a:xfrm>
          <a:prstGeom prst="rect">
            <a:avLst/>
          </a:prstGeom>
          <a:noFill/>
          <a:ln w="9525">
            <a:noFill/>
            <a:miter lim="800000"/>
            <a:headEnd/>
            <a:tailEnd/>
          </a:ln>
        </p:spPr>
      </p:pic>
      <p:pic>
        <p:nvPicPr>
          <p:cNvPr id="5" name="图片 4" descr="1"/>
          <p:cNvPicPr>
            <a:picLocks noChangeAspect="1"/>
          </p:cNvPicPr>
          <p:nvPr/>
        </p:nvPicPr>
        <p:blipFill>
          <a:blip r:embed="rId2" cstate="print"/>
          <a:stretch>
            <a:fillRect/>
          </a:stretch>
        </p:blipFill>
        <p:spPr>
          <a:xfrm>
            <a:off x="454660" y="312420"/>
            <a:ext cx="1700530" cy="532765"/>
          </a:xfrm>
          <a:prstGeom prst="rect">
            <a:avLst/>
          </a:prstGeom>
        </p:spPr>
      </p:pic>
      <p:sp>
        <p:nvSpPr>
          <p:cNvPr id="12" name="Text Box 78">
            <a:hlinkClick r:id="" action="ppaction://noaction"/>
          </p:cNvPr>
          <p:cNvSpPr txBox="1">
            <a:spLocks noChangeArrowheads="1"/>
          </p:cNvSpPr>
          <p:nvPr/>
        </p:nvSpPr>
        <p:spPr bwMode="auto">
          <a:xfrm>
            <a:off x="2278782" y="313492"/>
            <a:ext cx="3816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dirty="0">
                <a:solidFill>
                  <a:srgbClr val="CC0000"/>
                </a:solidFill>
                <a:latin typeface="Times New Roman" panose="02020603050405020304" pitchFamily="18" charset="0"/>
                <a:ea typeface="楷体_GB2312" panose="02010609030101010101" pitchFamily="49" charset="-122"/>
              </a:rPr>
              <a:t>系统解决方案</a:t>
            </a:r>
            <a:endParaRPr lang="en-US" altLang="zh-CN" sz="2800" dirty="0">
              <a:solidFill>
                <a:srgbClr val="CC0000"/>
              </a:solidFill>
              <a:latin typeface="Times New Roman" panose="02020603050405020304" pitchFamily="18" charset="0"/>
              <a:ea typeface="楷体_GB2312" panose="02010609030101010101" pitchFamily="49" charset="-122"/>
            </a:endParaRPr>
          </a:p>
        </p:txBody>
      </p:sp>
      <p:sp>
        <p:nvSpPr>
          <p:cNvPr id="2" name="矩形 1"/>
          <p:cNvSpPr/>
          <p:nvPr/>
        </p:nvSpPr>
        <p:spPr>
          <a:xfrm>
            <a:off x="6131521" y="4221088"/>
            <a:ext cx="201622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smtClean="0">
                <a:latin typeface="Times New Roman" panose="02020603050405020304" pitchFamily="18" charset="0"/>
              </a:rPr>
              <a:t>9</a:t>
            </a:r>
            <a:r>
              <a:rPr lang="zh-CN" altLang="zh-CN" kern="100" dirty="0">
                <a:latin typeface="Times New Roman" panose="02020603050405020304" pitchFamily="18" charset="0"/>
              </a:rPr>
              <a:t>、电压互感器</a:t>
            </a:r>
            <a:r>
              <a:rPr lang="en-US" altLang="zh-CN"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14" name="矩形 13"/>
          <p:cNvSpPr/>
          <p:nvPr/>
        </p:nvSpPr>
        <p:spPr>
          <a:xfrm>
            <a:off x="8399462" y="5229200"/>
            <a:ext cx="3101108" cy="923330"/>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indent="200025" algn="just">
              <a:spcAft>
                <a:spcPts val="0"/>
              </a:spcAft>
            </a:pPr>
            <a:r>
              <a:rPr lang="zh-CN" altLang="en-US" kern="100" dirty="0">
                <a:latin typeface="Times New Roman" panose="02020603050405020304" pitchFamily="18" charset="0"/>
              </a:rPr>
              <a:t>主核心控制器：</a:t>
            </a:r>
            <a:endParaRPr lang="en-US" altLang="zh-CN" kern="100" dirty="0">
              <a:latin typeface="Times New Roman" panose="02020603050405020304" pitchFamily="18" charset="0"/>
            </a:endParaRPr>
          </a:p>
          <a:p>
            <a:pPr indent="200025" algn="just">
              <a:spcAft>
                <a:spcPts val="0"/>
              </a:spcAft>
            </a:pPr>
            <a:r>
              <a:rPr lang="en-US" altLang="zh-CN" kern="100" dirty="0">
                <a:latin typeface="Times New Roman" panose="02020603050405020304" pitchFamily="18" charset="0"/>
              </a:rPr>
              <a:t>ERIC-820</a:t>
            </a:r>
            <a:endParaRPr lang="en-US" altLang="zh-CN" kern="100" dirty="0">
              <a:latin typeface="Times New Roman" panose="02020603050405020304" pitchFamily="18" charset="0"/>
            </a:endParaRPr>
          </a:p>
          <a:p>
            <a:pPr indent="200025" algn="just">
              <a:spcAft>
                <a:spcPts val="0"/>
              </a:spcAft>
            </a:pPr>
            <a:r>
              <a:rPr lang="zh-CN" altLang="en-US" kern="100" dirty="0">
                <a:latin typeface="Times New Roman" panose="02020603050405020304" pitchFamily="18" charset="0"/>
              </a:rPr>
              <a:t>系统同步高速采集控制器</a:t>
            </a:r>
            <a:endParaRPr lang="zh-CN" altLang="zh-CN" kern="100" dirty="0">
              <a:latin typeface="Times New Roman" panose="02020603050405020304" pitchFamily="18" charset="0"/>
            </a:endParaRPr>
          </a:p>
        </p:txBody>
      </p:sp>
      <p:sp>
        <p:nvSpPr>
          <p:cNvPr id="10" name="矩形 9"/>
          <p:cNvSpPr/>
          <p:nvPr/>
        </p:nvSpPr>
        <p:spPr>
          <a:xfrm>
            <a:off x="0" y="2348865"/>
            <a:ext cx="2638425" cy="36830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a:latin typeface="Times New Roman" panose="02020603050405020304" pitchFamily="18" charset="0"/>
              </a:rPr>
              <a:t>1</a:t>
            </a:r>
            <a:r>
              <a:rPr lang="zh-CN" altLang="zh-CN" kern="100" dirty="0">
                <a:latin typeface="Times New Roman" panose="02020603050405020304" pitchFamily="18" charset="0"/>
              </a:rPr>
              <a:t>、主变压器</a:t>
            </a:r>
            <a:r>
              <a:rPr lang="en-US" altLang="zh-CN"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11" name="矩形 10"/>
          <p:cNvSpPr/>
          <p:nvPr/>
        </p:nvSpPr>
        <p:spPr>
          <a:xfrm>
            <a:off x="0" y="3357245"/>
            <a:ext cx="2638425" cy="36830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smtClean="0">
                <a:latin typeface="Times New Roman" panose="02020603050405020304" pitchFamily="18" charset="0"/>
              </a:rPr>
              <a:t>2</a:t>
            </a:r>
            <a:r>
              <a:rPr lang="zh-CN" altLang="zh-CN" kern="100" dirty="0">
                <a:latin typeface="Times New Roman" panose="02020603050405020304" pitchFamily="18" charset="0"/>
              </a:rPr>
              <a:t>、接地变隔离开关</a:t>
            </a:r>
            <a:r>
              <a:rPr lang="en-US" altLang="zh-CN"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13" name="矩形 12"/>
          <p:cNvSpPr/>
          <p:nvPr/>
        </p:nvSpPr>
        <p:spPr>
          <a:xfrm>
            <a:off x="0" y="3717032"/>
            <a:ext cx="263882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smtClean="0">
                <a:latin typeface="Times New Roman" panose="02020603050405020304" pitchFamily="18" charset="0"/>
              </a:rPr>
              <a:t>3</a:t>
            </a:r>
            <a:r>
              <a:rPr lang="zh-CN" altLang="zh-CN" kern="100" dirty="0">
                <a:latin typeface="Times New Roman" panose="02020603050405020304" pitchFamily="18" charset="0"/>
              </a:rPr>
              <a:t>、消弧设备隔离开关</a:t>
            </a:r>
            <a:r>
              <a:rPr lang="en-US" altLang="zh-CN"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15" name="矩形 14"/>
          <p:cNvSpPr/>
          <p:nvPr/>
        </p:nvSpPr>
        <p:spPr>
          <a:xfrm>
            <a:off x="1" y="4077072"/>
            <a:ext cx="263882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smtClean="0">
                <a:latin typeface="Times New Roman" panose="02020603050405020304" pitchFamily="18" charset="0"/>
              </a:rPr>
              <a:t>4</a:t>
            </a:r>
            <a:r>
              <a:rPr lang="zh-CN" altLang="zh-CN" kern="100" dirty="0">
                <a:latin typeface="Times New Roman" panose="02020603050405020304" pitchFamily="18" charset="0"/>
              </a:rPr>
              <a:t>、高压限流熔断器</a:t>
            </a:r>
            <a:r>
              <a:rPr lang="en-US" altLang="zh-CN"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16" name="矩形 15"/>
          <p:cNvSpPr/>
          <p:nvPr/>
        </p:nvSpPr>
        <p:spPr>
          <a:xfrm>
            <a:off x="1" y="4437112"/>
            <a:ext cx="263882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smtClean="0">
                <a:latin typeface="Times New Roman" panose="02020603050405020304" pitchFamily="18" charset="0"/>
              </a:rPr>
              <a:t>5</a:t>
            </a:r>
            <a:r>
              <a:rPr lang="zh-CN" altLang="zh-CN" kern="100" dirty="0">
                <a:latin typeface="Times New Roman" panose="02020603050405020304" pitchFamily="18" charset="0"/>
              </a:rPr>
              <a:t>、单相真空接触器</a:t>
            </a:r>
            <a:r>
              <a:rPr lang="en-US" altLang="zh-CN" kern="100" dirty="0">
                <a:latin typeface="Times New Roman" panose="02020603050405020304" pitchFamily="18" charset="0"/>
              </a:rPr>
              <a:t>   </a:t>
            </a:r>
            <a:endParaRPr lang="zh-CN" altLang="zh-CN" kern="100" dirty="0">
              <a:latin typeface="Times New Roman" panose="02020603050405020304" pitchFamily="18" charset="0"/>
            </a:endParaRPr>
          </a:p>
        </p:txBody>
      </p:sp>
      <p:sp>
        <p:nvSpPr>
          <p:cNvPr id="17" name="矩形 16"/>
          <p:cNvSpPr/>
          <p:nvPr/>
        </p:nvSpPr>
        <p:spPr>
          <a:xfrm>
            <a:off x="1" y="4797152"/>
            <a:ext cx="263882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smtClean="0">
                <a:latin typeface="Times New Roman" panose="02020603050405020304" pitchFamily="18" charset="0"/>
              </a:rPr>
              <a:t>6</a:t>
            </a:r>
            <a:r>
              <a:rPr lang="zh-CN" altLang="zh-CN" kern="100" dirty="0">
                <a:latin typeface="Times New Roman" panose="02020603050405020304" pitchFamily="18" charset="0"/>
              </a:rPr>
              <a:t>、偏磁式消弧线圈</a:t>
            </a:r>
            <a:r>
              <a:rPr lang="en-US" altLang="zh-CN"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18" name="矩形 17"/>
          <p:cNvSpPr/>
          <p:nvPr/>
        </p:nvSpPr>
        <p:spPr>
          <a:xfrm>
            <a:off x="0" y="5782945"/>
            <a:ext cx="2533650" cy="36830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smtClean="0">
                <a:latin typeface="Times New Roman" panose="02020603050405020304" pitchFamily="18" charset="0"/>
              </a:rPr>
              <a:t>7</a:t>
            </a:r>
            <a:r>
              <a:rPr lang="zh-CN" altLang="zh-CN" kern="100" dirty="0">
                <a:latin typeface="Times New Roman" panose="02020603050405020304" pitchFamily="18" charset="0"/>
              </a:rPr>
              <a:t>、晶闸管</a:t>
            </a:r>
            <a:r>
              <a:rPr lang="en-US" altLang="zh-CN"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19" name="矩形 18"/>
          <p:cNvSpPr/>
          <p:nvPr/>
        </p:nvSpPr>
        <p:spPr>
          <a:xfrm>
            <a:off x="6131521" y="3789040"/>
            <a:ext cx="171980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smtClean="0">
                <a:latin typeface="Times New Roman" panose="02020603050405020304" pitchFamily="18" charset="0"/>
              </a:rPr>
              <a:t>8</a:t>
            </a:r>
            <a:r>
              <a:rPr lang="zh-CN" altLang="zh-CN" kern="100" dirty="0">
                <a:latin typeface="Times New Roman" panose="02020603050405020304" pitchFamily="18" charset="0"/>
              </a:rPr>
              <a:t>、</a:t>
            </a:r>
            <a:r>
              <a:rPr lang="en-US" altLang="zh-CN" kern="100" dirty="0">
                <a:latin typeface="Times New Roman" panose="02020603050405020304" pitchFamily="18" charset="0"/>
              </a:rPr>
              <a:t>PT</a:t>
            </a:r>
            <a:r>
              <a:rPr lang="zh-CN" altLang="zh-CN" kern="100" dirty="0">
                <a:latin typeface="Times New Roman" panose="02020603050405020304" pitchFamily="18" charset="0"/>
              </a:rPr>
              <a:t>熔断器</a:t>
            </a:r>
            <a:r>
              <a:rPr lang="en-US" altLang="zh-CN"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20" name="矩形 19"/>
          <p:cNvSpPr/>
          <p:nvPr/>
        </p:nvSpPr>
        <p:spPr>
          <a:xfrm>
            <a:off x="6203530" y="4941168"/>
            <a:ext cx="208823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0025" algn="just">
              <a:spcAft>
                <a:spcPts val="0"/>
              </a:spcAft>
            </a:pPr>
            <a:r>
              <a:rPr lang="en-US" altLang="zh-CN" kern="100" dirty="0" smtClean="0">
                <a:latin typeface="Times New Roman" panose="02020603050405020304" pitchFamily="18" charset="0"/>
              </a:rPr>
              <a:t>10</a:t>
            </a:r>
            <a:r>
              <a:rPr lang="zh-CN" altLang="zh-CN" kern="100" dirty="0" smtClean="0">
                <a:latin typeface="Times New Roman" panose="02020603050405020304" pitchFamily="18" charset="0"/>
              </a:rPr>
              <a:t>、专用</a:t>
            </a:r>
            <a:r>
              <a:rPr lang="zh-CN" altLang="zh-CN" kern="100" dirty="0">
                <a:latin typeface="Times New Roman" panose="02020603050405020304" pitchFamily="18" charset="0"/>
              </a:rPr>
              <a:t>零序</a:t>
            </a:r>
            <a:r>
              <a:rPr lang="en-US" altLang="zh-CN" kern="100" dirty="0">
                <a:latin typeface="Times New Roman" panose="02020603050405020304" pitchFamily="18" charset="0"/>
              </a:rPr>
              <a:t>CT</a:t>
            </a:r>
            <a:endParaRPr lang="zh-CN" altLang="zh-CN" kern="100" dirty="0">
              <a:latin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inVertic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arn(inVertical)">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0" grpId="0" bldLvl="0" animBg="1"/>
      <p:bldP spid="11" grpId="0" bldLvl="0" animBg="1"/>
      <p:bldP spid="13" grpId="0" animBg="1"/>
      <p:bldP spid="15" grpId="0" animBg="1"/>
      <p:bldP spid="16" grpId="0" animBg="1"/>
      <p:bldP spid="17" grpId="0" animBg="1"/>
      <p:bldP spid="18" grpId="0" bldLvl="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rot="198227">
            <a:off x="-49555" y="2954307"/>
            <a:ext cx="12256069" cy="865720"/>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任意多边形 30"/>
          <p:cNvSpPr/>
          <p:nvPr/>
        </p:nvSpPr>
        <p:spPr>
          <a:xfrm rot="21338589" flipV="1">
            <a:off x="-25474" y="2994928"/>
            <a:ext cx="12256069" cy="434071"/>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65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descr="1"/>
          <p:cNvPicPr>
            <a:picLocks noChangeAspect="1"/>
          </p:cNvPicPr>
          <p:nvPr/>
        </p:nvPicPr>
        <p:blipFill>
          <a:blip r:embed="rId1" cstate="print"/>
          <a:stretch>
            <a:fillRect/>
          </a:stretch>
        </p:blipFill>
        <p:spPr>
          <a:xfrm>
            <a:off x="454660" y="312420"/>
            <a:ext cx="1700530" cy="532765"/>
          </a:xfrm>
          <a:prstGeom prst="rect">
            <a:avLst/>
          </a:prstGeom>
        </p:spPr>
      </p:pic>
      <p:sp>
        <p:nvSpPr>
          <p:cNvPr id="46" name="文本框 3"/>
          <p:cNvSpPr txBox="1"/>
          <p:nvPr/>
        </p:nvSpPr>
        <p:spPr>
          <a:xfrm>
            <a:off x="1342678" y="2564904"/>
            <a:ext cx="9577064" cy="1323439"/>
          </a:xfrm>
          <a:prstGeom prst="rect">
            <a:avLst/>
          </a:prstGeom>
          <a:noFill/>
          <a:effectLst/>
        </p:spPr>
        <p:txBody>
          <a:bodyPr wrap="square" rtlCol="0">
            <a:spAutoFit/>
          </a:bodyPr>
          <a:lstStyle/>
          <a:p>
            <a:pPr algn="ctr"/>
            <a:r>
              <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rPr>
              <a:t>系统工作原理</a:t>
            </a:r>
            <a:endParaRPr lang="zh-CN" altLang="en-US" sz="8000" b="1" dirty="0">
              <a:gradFill flip="none" rotWithShape="1">
                <a:gsLst>
                  <a:gs pos="0">
                    <a:srgbClr val="D60000"/>
                  </a:gs>
                  <a:gs pos="100000">
                    <a:schemeClr val="accent6">
                      <a:lumMod val="75000"/>
                    </a:schemeClr>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1" cstate="print"/>
          <a:srcRect/>
          <a:stretch>
            <a:fillRect/>
          </a:stretch>
        </p:blipFill>
        <p:spPr bwMode="auto">
          <a:xfrm>
            <a:off x="46534" y="908720"/>
            <a:ext cx="7776864" cy="5113437"/>
          </a:xfrm>
          <a:prstGeom prst="rect">
            <a:avLst/>
          </a:prstGeom>
          <a:noFill/>
          <a:ln w="9525">
            <a:noFill/>
            <a:miter lim="800000"/>
            <a:headEnd/>
            <a:tailEnd/>
          </a:ln>
        </p:spPr>
      </p:pic>
      <p:pic>
        <p:nvPicPr>
          <p:cNvPr id="5" name="图片 4" descr="1"/>
          <p:cNvPicPr>
            <a:picLocks noChangeAspect="1"/>
          </p:cNvPicPr>
          <p:nvPr/>
        </p:nvPicPr>
        <p:blipFill>
          <a:blip r:embed="rId2" cstate="print"/>
          <a:stretch>
            <a:fillRect/>
          </a:stretch>
        </p:blipFill>
        <p:spPr>
          <a:xfrm>
            <a:off x="454660" y="312420"/>
            <a:ext cx="1700530" cy="532765"/>
          </a:xfrm>
          <a:prstGeom prst="rect">
            <a:avLst/>
          </a:prstGeom>
        </p:spPr>
      </p:pic>
      <p:sp>
        <p:nvSpPr>
          <p:cNvPr id="7" name="Text Box 78">
            <a:hlinkClick r:id="" action="ppaction://noaction"/>
          </p:cNvPr>
          <p:cNvSpPr txBox="1">
            <a:spLocks noChangeArrowheads="1"/>
          </p:cNvSpPr>
          <p:nvPr/>
        </p:nvSpPr>
        <p:spPr bwMode="auto">
          <a:xfrm>
            <a:off x="2494807" y="332656"/>
            <a:ext cx="49685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dirty="0">
                <a:solidFill>
                  <a:srgbClr val="CC0000"/>
                </a:solidFill>
                <a:latin typeface="楷体_GB2312" panose="02010609030101010101" pitchFamily="49" charset="-122"/>
                <a:ea typeface="楷体_GB2312" panose="02010609030101010101" pitchFamily="49" charset="-122"/>
              </a:rPr>
              <a:t>单相接地故障管理</a:t>
            </a:r>
            <a:endParaRPr lang="en-US" altLang="zh-CN" sz="2800" dirty="0">
              <a:solidFill>
                <a:srgbClr val="CC0000"/>
              </a:solidFill>
              <a:latin typeface="楷体_GB2312" panose="02010609030101010101" pitchFamily="49" charset="-122"/>
              <a:ea typeface="楷体_GB2312" panose="02010609030101010101" pitchFamily="49" charset="-122"/>
            </a:endParaRPr>
          </a:p>
        </p:txBody>
      </p:sp>
      <p:cxnSp>
        <p:nvCxnSpPr>
          <p:cNvPr id="108" name="直接连接符 107"/>
          <p:cNvCxnSpPr/>
          <p:nvPr/>
        </p:nvCxnSpPr>
        <p:spPr>
          <a:xfrm>
            <a:off x="7103318" y="5589240"/>
            <a:ext cx="0" cy="648072"/>
          </a:xfrm>
          <a:prstGeom prst="line">
            <a:avLst/>
          </a:prstGeom>
        </p:spPr>
        <p:style>
          <a:lnRef idx="2">
            <a:schemeClr val="accent4"/>
          </a:lnRef>
          <a:fillRef idx="0">
            <a:schemeClr val="accent4"/>
          </a:fillRef>
          <a:effectRef idx="1">
            <a:schemeClr val="accent4"/>
          </a:effectRef>
          <a:fontRef idx="minor">
            <a:schemeClr val="tx1"/>
          </a:fontRef>
        </p:style>
      </p:cxnSp>
      <p:cxnSp>
        <p:nvCxnSpPr>
          <p:cNvPr id="111" name="直接连接符 110"/>
          <p:cNvCxnSpPr/>
          <p:nvPr/>
        </p:nvCxnSpPr>
        <p:spPr>
          <a:xfrm flipH="1">
            <a:off x="1846734" y="6237312"/>
            <a:ext cx="5256584"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13" name="直接连接符 112"/>
          <p:cNvCxnSpPr/>
          <p:nvPr/>
        </p:nvCxnSpPr>
        <p:spPr>
          <a:xfrm flipV="1">
            <a:off x="1846734" y="5589240"/>
            <a:ext cx="0" cy="648072"/>
          </a:xfrm>
          <a:prstGeom prst="line">
            <a:avLst/>
          </a:prstGeom>
        </p:spPr>
        <p:style>
          <a:lnRef idx="2">
            <a:schemeClr val="accent4"/>
          </a:lnRef>
          <a:fillRef idx="0">
            <a:schemeClr val="accent4"/>
          </a:fillRef>
          <a:effectRef idx="1">
            <a:schemeClr val="accent4"/>
          </a:effectRef>
          <a:fontRef idx="minor">
            <a:schemeClr val="tx1"/>
          </a:fontRef>
        </p:style>
      </p:cxnSp>
      <p:cxnSp>
        <p:nvCxnSpPr>
          <p:cNvPr id="115" name="直接连接符 114"/>
          <p:cNvCxnSpPr/>
          <p:nvPr/>
        </p:nvCxnSpPr>
        <p:spPr>
          <a:xfrm>
            <a:off x="6383238" y="6237312"/>
            <a:ext cx="0" cy="288032"/>
          </a:xfrm>
          <a:prstGeom prst="line">
            <a:avLst/>
          </a:prstGeom>
        </p:spPr>
        <p:style>
          <a:lnRef idx="2">
            <a:schemeClr val="accent4"/>
          </a:lnRef>
          <a:fillRef idx="0">
            <a:schemeClr val="accent4"/>
          </a:fillRef>
          <a:effectRef idx="1">
            <a:schemeClr val="accent4"/>
          </a:effectRef>
          <a:fontRef idx="minor">
            <a:schemeClr val="tx1"/>
          </a:fontRef>
        </p:style>
      </p:cxnSp>
      <p:cxnSp>
        <p:nvCxnSpPr>
          <p:cNvPr id="117" name="直接连接符 116"/>
          <p:cNvCxnSpPr/>
          <p:nvPr/>
        </p:nvCxnSpPr>
        <p:spPr>
          <a:xfrm>
            <a:off x="6095206" y="6525344"/>
            <a:ext cx="504056"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34" name="直接连接符 133"/>
          <p:cNvCxnSpPr/>
          <p:nvPr/>
        </p:nvCxnSpPr>
        <p:spPr>
          <a:xfrm>
            <a:off x="6239222" y="6669360"/>
            <a:ext cx="28803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36" name="直接连接符 135"/>
          <p:cNvCxnSpPr/>
          <p:nvPr/>
        </p:nvCxnSpPr>
        <p:spPr>
          <a:xfrm>
            <a:off x="6311230" y="6813376"/>
            <a:ext cx="144016" cy="0"/>
          </a:xfrm>
          <a:prstGeom prst="line">
            <a:avLst/>
          </a:prstGeom>
        </p:spPr>
        <p:style>
          <a:lnRef idx="2">
            <a:schemeClr val="accent4"/>
          </a:lnRef>
          <a:fillRef idx="0">
            <a:schemeClr val="accent4"/>
          </a:fillRef>
          <a:effectRef idx="1">
            <a:schemeClr val="accent4"/>
          </a:effectRef>
          <a:fontRef idx="minor">
            <a:schemeClr val="tx1"/>
          </a:fontRef>
        </p:style>
      </p:cxnSp>
      <p:sp>
        <p:nvSpPr>
          <p:cNvPr id="45" name="闪电形 44"/>
          <p:cNvSpPr/>
          <p:nvPr/>
        </p:nvSpPr>
        <p:spPr>
          <a:xfrm>
            <a:off x="6599262" y="5085184"/>
            <a:ext cx="432048" cy="504056"/>
          </a:xfrm>
          <a:prstGeom prst="lightningBol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6" name="矩形 15"/>
          <p:cNvSpPr/>
          <p:nvPr/>
        </p:nvSpPr>
        <p:spPr>
          <a:xfrm>
            <a:off x="1918742" y="3861048"/>
            <a:ext cx="5040560" cy="2304256"/>
          </a:xfrm>
          <a:prstGeom prst="rect">
            <a:avLst/>
          </a:prstGeom>
          <a:solidFill>
            <a:srgbClr val="FF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D60000"/>
              </a:solidFill>
            </a:endParaRPr>
          </a:p>
        </p:txBody>
      </p:sp>
      <p:sp>
        <p:nvSpPr>
          <p:cNvPr id="17" name="等腰三角形 16"/>
          <p:cNvSpPr/>
          <p:nvPr/>
        </p:nvSpPr>
        <p:spPr>
          <a:xfrm>
            <a:off x="6815286" y="5877272"/>
            <a:ext cx="288032" cy="216024"/>
          </a:xfrm>
          <a:prstGeom prst="triangl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3" cstate="print"/>
          <a:srcRect/>
          <a:stretch>
            <a:fillRect/>
          </a:stretch>
        </p:blipFill>
        <p:spPr bwMode="auto">
          <a:xfrm>
            <a:off x="6671270" y="4437112"/>
            <a:ext cx="590550" cy="600075"/>
          </a:xfrm>
          <a:prstGeom prst="rect">
            <a:avLst/>
          </a:prstGeom>
        </p:spPr>
        <p:style>
          <a:lnRef idx="0">
            <a:schemeClr val="accent3"/>
          </a:lnRef>
          <a:fillRef idx="3">
            <a:schemeClr val="accent3"/>
          </a:fillRef>
          <a:effectRef idx="3">
            <a:schemeClr val="accent3"/>
          </a:effectRef>
          <a:fontRef idx="minor">
            <a:schemeClr val="lt1"/>
          </a:fontRef>
        </p:style>
      </p:pic>
      <p:sp>
        <p:nvSpPr>
          <p:cNvPr id="19" name="等腰三角形 18"/>
          <p:cNvSpPr/>
          <p:nvPr/>
        </p:nvSpPr>
        <p:spPr>
          <a:xfrm rot="5400000">
            <a:off x="1954746" y="6057292"/>
            <a:ext cx="288032" cy="216024"/>
          </a:xfrm>
          <a:prstGeom prst="triangl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20" name="等腰三角形 19"/>
          <p:cNvSpPr/>
          <p:nvPr/>
        </p:nvSpPr>
        <p:spPr>
          <a:xfrm rot="10800000">
            <a:off x="1774726" y="3933055"/>
            <a:ext cx="288032" cy="216024"/>
          </a:xfrm>
          <a:prstGeom prst="triangl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21" name="等腰三角形 20"/>
          <p:cNvSpPr/>
          <p:nvPr/>
        </p:nvSpPr>
        <p:spPr>
          <a:xfrm rot="16200000">
            <a:off x="6635266" y="3753036"/>
            <a:ext cx="288032" cy="216024"/>
          </a:xfrm>
          <a:prstGeom prst="triangl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cxnSp>
        <p:nvCxnSpPr>
          <p:cNvPr id="23" name="直接连接符 22"/>
          <p:cNvCxnSpPr/>
          <p:nvPr/>
        </p:nvCxnSpPr>
        <p:spPr>
          <a:xfrm>
            <a:off x="1918742" y="4725144"/>
            <a:ext cx="0" cy="288032"/>
          </a:xfrm>
          <a:prstGeom prst="line">
            <a:avLst/>
          </a:prstGeom>
        </p:spPr>
        <p:style>
          <a:lnRef idx="3">
            <a:schemeClr val="dk1"/>
          </a:lnRef>
          <a:fillRef idx="0">
            <a:schemeClr val="dk1"/>
          </a:fillRef>
          <a:effectRef idx="2">
            <a:schemeClr val="dk1"/>
          </a:effectRef>
          <a:fontRef idx="minor">
            <a:schemeClr val="tx1"/>
          </a:fontRef>
        </p:style>
      </p:cxnSp>
      <p:cxnSp>
        <p:nvCxnSpPr>
          <p:cNvPr id="24" name="直接连接符 23"/>
          <p:cNvCxnSpPr/>
          <p:nvPr/>
        </p:nvCxnSpPr>
        <p:spPr>
          <a:xfrm>
            <a:off x="1918742" y="5301208"/>
            <a:ext cx="0" cy="288032"/>
          </a:xfrm>
          <a:prstGeom prst="line">
            <a:avLst/>
          </a:prstGeom>
        </p:spPr>
        <p:style>
          <a:lnRef idx="3">
            <a:schemeClr val="dk1"/>
          </a:lnRef>
          <a:fillRef idx="0">
            <a:schemeClr val="dk1"/>
          </a:fillRef>
          <a:effectRef idx="2">
            <a:schemeClr val="dk1"/>
          </a:effectRef>
          <a:fontRef idx="minor">
            <a:schemeClr val="tx1"/>
          </a:fontRef>
        </p:style>
      </p:cxnSp>
      <p:cxnSp>
        <p:nvCxnSpPr>
          <p:cNvPr id="25" name="直接连接符 24"/>
          <p:cNvCxnSpPr/>
          <p:nvPr/>
        </p:nvCxnSpPr>
        <p:spPr>
          <a:xfrm>
            <a:off x="1702718" y="5013176"/>
            <a:ext cx="216024" cy="288032"/>
          </a:xfrm>
          <a:prstGeom prst="line">
            <a:avLst/>
          </a:prstGeom>
        </p:spPr>
        <p:style>
          <a:lnRef idx="3">
            <a:schemeClr val="dk1"/>
          </a:lnRef>
          <a:fillRef idx="0">
            <a:schemeClr val="dk1"/>
          </a:fillRef>
          <a:effectRef idx="2">
            <a:schemeClr val="dk1"/>
          </a:effectRef>
          <a:fontRef idx="minor">
            <a:schemeClr val="tx1"/>
          </a:fontRef>
        </p:style>
      </p:cxnSp>
      <p:pic>
        <p:nvPicPr>
          <p:cNvPr id="2051" name="Picture 3"/>
          <p:cNvPicPr>
            <a:picLocks noChangeAspect="1" noChangeArrowheads="1"/>
          </p:cNvPicPr>
          <p:nvPr/>
        </p:nvPicPr>
        <p:blipFill>
          <a:blip r:embed="rId4" cstate="print"/>
          <a:srcRect/>
          <a:stretch>
            <a:fillRect/>
          </a:stretch>
        </p:blipFill>
        <p:spPr bwMode="auto">
          <a:xfrm>
            <a:off x="7895406" y="2265412"/>
            <a:ext cx="4295007" cy="2171700"/>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7895406" y="4546426"/>
            <a:ext cx="4295007" cy="2266950"/>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7895406" y="0"/>
            <a:ext cx="4295007" cy="2105025"/>
          </a:xfrm>
          <a:prstGeom prst="rect">
            <a:avLst/>
          </a:prstGeom>
          <a:noFill/>
          <a:ln w="9525">
            <a:noFill/>
            <a:miter lim="800000"/>
            <a:headEnd/>
            <a:tailEnd/>
          </a:ln>
        </p:spPr>
      </p:pic>
      <p:cxnSp>
        <p:nvCxnSpPr>
          <p:cNvPr id="32" name="直接连接符 31"/>
          <p:cNvCxnSpPr/>
          <p:nvPr/>
        </p:nvCxnSpPr>
        <p:spPr>
          <a:xfrm>
            <a:off x="550590" y="4293096"/>
            <a:ext cx="0" cy="288032"/>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p:cNvCxnSpPr/>
          <p:nvPr/>
        </p:nvCxnSpPr>
        <p:spPr>
          <a:xfrm>
            <a:off x="550590" y="4869160"/>
            <a:ext cx="0" cy="288032"/>
          </a:xfrm>
          <a:prstGeom prst="line">
            <a:avLst/>
          </a:prstGeom>
        </p:spPr>
        <p:style>
          <a:lnRef idx="3">
            <a:schemeClr val="dk1"/>
          </a:lnRef>
          <a:fillRef idx="0">
            <a:schemeClr val="dk1"/>
          </a:fillRef>
          <a:effectRef idx="2">
            <a:schemeClr val="dk1"/>
          </a:effectRef>
          <a:fontRef idx="minor">
            <a:schemeClr val="tx1"/>
          </a:fontRef>
        </p:style>
      </p:cxnSp>
      <p:cxnSp>
        <p:nvCxnSpPr>
          <p:cNvPr id="34" name="直接连接符 33"/>
          <p:cNvCxnSpPr/>
          <p:nvPr/>
        </p:nvCxnSpPr>
        <p:spPr>
          <a:xfrm>
            <a:off x="334566" y="4581128"/>
            <a:ext cx="216024" cy="288032"/>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p:cNvCxnSpPr/>
          <p:nvPr/>
        </p:nvCxnSpPr>
        <p:spPr>
          <a:xfrm>
            <a:off x="1918742" y="5013176"/>
            <a:ext cx="0" cy="288032"/>
          </a:xfrm>
          <a:prstGeom prst="line">
            <a:avLst/>
          </a:prstGeom>
        </p:spPr>
        <p:style>
          <a:lnRef idx="3">
            <a:schemeClr val="accent6"/>
          </a:lnRef>
          <a:fillRef idx="0">
            <a:schemeClr val="accent6"/>
          </a:fillRef>
          <a:effectRef idx="2">
            <a:schemeClr val="accent6"/>
          </a:effectRef>
          <a:fontRef idx="minor">
            <a:schemeClr val="tx1"/>
          </a:fontRef>
        </p:style>
      </p:cxnSp>
      <p:cxnSp>
        <p:nvCxnSpPr>
          <p:cNvPr id="38" name="直接连接符 37"/>
          <p:cNvCxnSpPr/>
          <p:nvPr/>
        </p:nvCxnSpPr>
        <p:spPr>
          <a:xfrm>
            <a:off x="550590" y="4581128"/>
            <a:ext cx="0" cy="288032"/>
          </a:xfrm>
          <a:prstGeom prst="line">
            <a:avLst/>
          </a:prstGeom>
        </p:spPr>
        <p:style>
          <a:lnRef idx="3">
            <a:schemeClr val="accent6"/>
          </a:lnRef>
          <a:fillRef idx="0">
            <a:schemeClr val="accent6"/>
          </a:fillRef>
          <a:effectRef idx="2">
            <a:schemeClr val="accent6"/>
          </a:effectRef>
          <a:fontRef idx="minor">
            <a:schemeClr val="tx1"/>
          </a:fontRef>
        </p:style>
      </p:cxnSp>
      <p:sp>
        <p:nvSpPr>
          <p:cNvPr id="39" name="椭圆形标注 38"/>
          <p:cNvSpPr/>
          <p:nvPr/>
        </p:nvSpPr>
        <p:spPr>
          <a:xfrm>
            <a:off x="0" y="6093296"/>
            <a:ext cx="1270670" cy="692696"/>
          </a:xfrm>
          <a:prstGeom prst="wedgeEllipseCallout">
            <a:avLst>
              <a:gd name="adj1" fmla="val 46434"/>
              <a:gd name="adj2" fmla="val -21573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smtClean="0"/>
              <a:t>调谐消弧线圈</a:t>
            </a:r>
            <a:endParaRPr lang="zh-CN" altLang="en-US" dirty="0"/>
          </a:p>
        </p:txBody>
      </p:sp>
      <p:sp>
        <p:nvSpPr>
          <p:cNvPr id="40" name="圆角矩形 39"/>
          <p:cNvSpPr/>
          <p:nvPr/>
        </p:nvSpPr>
        <p:spPr>
          <a:xfrm>
            <a:off x="3646934" y="980728"/>
            <a:ext cx="252028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2020</a:t>
            </a:r>
            <a:r>
              <a:rPr lang="zh-CN" altLang="en-US" dirty="0" smtClean="0"/>
              <a:t>年</a:t>
            </a:r>
            <a:r>
              <a:rPr lang="en-US" altLang="zh-CN" dirty="0" smtClean="0"/>
              <a:t>3</a:t>
            </a:r>
            <a:r>
              <a:rPr lang="zh-CN" altLang="en-US" dirty="0" smtClean="0"/>
              <a:t>月</a:t>
            </a:r>
            <a:r>
              <a:rPr lang="en-US" altLang="zh-CN" dirty="0" smtClean="0"/>
              <a:t>15</a:t>
            </a:r>
            <a:r>
              <a:rPr lang="zh-CN" altLang="en-US" dirty="0" smtClean="0"/>
              <a:t>日</a:t>
            </a:r>
            <a:endParaRPr lang="en-US" altLang="zh-CN" dirty="0" smtClean="0"/>
          </a:p>
          <a:p>
            <a:pPr algn="ctr"/>
            <a:r>
              <a:rPr lang="en-US" altLang="zh-CN" dirty="0" smtClean="0"/>
              <a:t>16</a:t>
            </a:r>
            <a:r>
              <a:rPr lang="zh-CN" altLang="en-US" dirty="0" smtClean="0"/>
              <a:t>时</a:t>
            </a:r>
            <a:r>
              <a:rPr lang="en-US" altLang="zh-CN" dirty="0" smtClean="0"/>
              <a:t>15</a:t>
            </a:r>
            <a:r>
              <a:rPr lang="zh-CN" altLang="en-US" dirty="0" smtClean="0"/>
              <a:t>分</a:t>
            </a:r>
            <a:r>
              <a:rPr lang="en-US" altLang="zh-CN" dirty="0" smtClean="0"/>
              <a:t>22</a:t>
            </a:r>
            <a:r>
              <a:rPr lang="zh-CN" altLang="en-US" dirty="0" smtClean="0"/>
              <a:t>秒</a:t>
            </a:r>
            <a:r>
              <a:rPr lang="en-US" altLang="zh-CN" dirty="0" smtClean="0"/>
              <a:t>725</a:t>
            </a:r>
            <a:r>
              <a:rPr lang="zh-CN" altLang="en-US" dirty="0" smtClean="0"/>
              <a:t>毫秒</a:t>
            </a:r>
            <a:endParaRPr lang="en-US" altLang="zh-CN" dirty="0" smtClean="0"/>
          </a:p>
          <a:p>
            <a:pPr algn="ctr"/>
            <a:r>
              <a:rPr lang="zh-CN" altLang="en-US" dirty="0" smtClean="0"/>
              <a:t>第</a:t>
            </a:r>
            <a:r>
              <a:rPr lang="en-US" altLang="zh-CN" dirty="0" smtClean="0"/>
              <a:t>16</a:t>
            </a:r>
            <a:r>
              <a:rPr lang="zh-CN" altLang="en-US" dirty="0" smtClean="0"/>
              <a:t>条线路</a:t>
            </a:r>
            <a:r>
              <a:rPr lang="en-US" altLang="zh-CN" dirty="0" smtClean="0"/>
              <a:t>A</a:t>
            </a:r>
            <a:r>
              <a:rPr lang="zh-CN" altLang="en-US" dirty="0" smtClean="0"/>
              <a:t>相接地</a:t>
            </a:r>
            <a:endParaRPr lang="en-US" altLang="zh-CN"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1" presetClass="entr" presetSubtype="0" fill="hold" grpId="0" nodeType="clickEffect">
                                  <p:stCondLst>
                                    <p:cond delay="0"/>
                                  </p:stCondLst>
                                  <p:childTnLst>
                                    <p:set>
                                      <p:cBhvr>
                                        <p:cTn id="11" dur="1000">
                                          <p:stCondLst>
                                            <p:cond delay="0"/>
                                          </p:stCondLst>
                                        </p:cTn>
                                        <p:tgtEl>
                                          <p:spTgt spid="4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9" presetClass="entr" presetSubtype="10"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 calcmode="lin" valueType="num">
                                      <p:cBhvr>
                                        <p:cTn id="16" dur="5000" fill="hold"/>
                                        <p:tgtEl>
                                          <p:spTgt spid="2050"/>
                                        </p:tgtEl>
                                        <p:attrNameLst>
                                          <p:attrName>ppt_w</p:attrName>
                                        </p:attrNameLst>
                                      </p:cBhvr>
                                      <p:tavLst>
                                        <p:tav tm="0" fmla="#ppt_w*sin(2.5*pi*$)">
                                          <p:val>
                                            <p:fltVal val="0"/>
                                          </p:val>
                                        </p:tav>
                                        <p:tav tm="100000">
                                          <p:val>
                                            <p:fltVal val="1"/>
                                          </p:val>
                                        </p:tav>
                                      </p:tavLst>
                                    </p:anim>
                                    <p:anim calcmode="lin" valueType="num">
                                      <p:cBhvr>
                                        <p:cTn id="17" dur="5000" fill="hold"/>
                                        <p:tgtEl>
                                          <p:spTgt spid="205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39" presetClass="entr" presetSubtype="0" accel="10000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 calcmode="lin" valueType="num">
                                      <p:cBhvr>
                                        <p:cTn id="22" dur="500" fill="hold"/>
                                        <p:tgtEl>
                                          <p:spTgt spid="2053"/>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2053"/>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2053"/>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205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9" presetClass="entr" presetSubtype="0" accel="100000" fill="hold" nodeType="clickEffect">
                                  <p:stCondLst>
                                    <p:cond delay="0"/>
                                  </p:stCondLst>
                                  <p:childTnLst>
                                    <p:set>
                                      <p:cBhvr>
                                        <p:cTn id="29" dur="1" fill="hold">
                                          <p:stCondLst>
                                            <p:cond delay="0"/>
                                          </p:stCondLst>
                                        </p:cTn>
                                        <p:tgtEl>
                                          <p:spTgt spid="2051"/>
                                        </p:tgtEl>
                                        <p:attrNameLst>
                                          <p:attrName>style.visibility</p:attrName>
                                        </p:attrNameLst>
                                      </p:cBhvr>
                                      <p:to>
                                        <p:strVal val="visible"/>
                                      </p:to>
                                    </p:set>
                                    <p:anim calcmode="lin" valueType="num">
                                      <p:cBhvr>
                                        <p:cTn id="30" dur="500" fill="hold"/>
                                        <p:tgtEl>
                                          <p:spTgt spid="2051"/>
                                        </p:tgtEl>
                                        <p:attrNameLst>
                                          <p:attrName>ppt_h</p:attrName>
                                        </p:attrNameLst>
                                      </p:cBhvr>
                                      <p:tavLst>
                                        <p:tav tm="0">
                                          <p:val>
                                            <p:strVal val="#ppt_h/20"/>
                                          </p:val>
                                        </p:tav>
                                        <p:tav tm="50000">
                                          <p:val>
                                            <p:strVal val="#ppt_h/20"/>
                                          </p:val>
                                        </p:tav>
                                        <p:tav tm="100000">
                                          <p:val>
                                            <p:strVal val="#ppt_h"/>
                                          </p:val>
                                        </p:tav>
                                      </p:tavLst>
                                    </p:anim>
                                    <p:anim calcmode="lin" valueType="num">
                                      <p:cBhvr>
                                        <p:cTn id="31" dur="500" fill="hold"/>
                                        <p:tgtEl>
                                          <p:spTgt spid="2051"/>
                                        </p:tgtEl>
                                        <p:attrNameLst>
                                          <p:attrName>ppt_w</p:attrName>
                                        </p:attrNameLst>
                                      </p:cBhvr>
                                      <p:tavLst>
                                        <p:tav tm="0">
                                          <p:val>
                                            <p:strVal val="#ppt_w+.3"/>
                                          </p:val>
                                        </p:tav>
                                        <p:tav tm="50000">
                                          <p:val>
                                            <p:strVal val="#ppt_w+.3"/>
                                          </p:val>
                                        </p:tav>
                                        <p:tav tm="100000">
                                          <p:val>
                                            <p:strVal val="#ppt_w"/>
                                          </p:val>
                                        </p:tav>
                                      </p:tavLst>
                                    </p:anim>
                                    <p:anim calcmode="lin" valueType="num">
                                      <p:cBhvr>
                                        <p:cTn id="32" dur="500" fill="hold"/>
                                        <p:tgtEl>
                                          <p:spTgt spid="2051"/>
                                        </p:tgtEl>
                                        <p:attrNameLst>
                                          <p:attrName>ppt_x</p:attrName>
                                        </p:attrNameLst>
                                      </p:cBhvr>
                                      <p:tavLst>
                                        <p:tav tm="0">
                                          <p:val>
                                            <p:strVal val="#ppt_x-.3"/>
                                          </p:val>
                                        </p:tav>
                                        <p:tav tm="50000">
                                          <p:val>
                                            <p:strVal val="#ppt_x"/>
                                          </p:val>
                                        </p:tav>
                                        <p:tav tm="100000">
                                          <p:val>
                                            <p:strVal val="#ppt_x"/>
                                          </p:val>
                                        </p:tav>
                                      </p:tavLst>
                                    </p:anim>
                                    <p:anim calcmode="lin" valueType="num">
                                      <p:cBhvr>
                                        <p:cTn id="33"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1"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770" decel="100000"/>
                                        <p:tgtEl>
                                          <p:spTgt spid="24"/>
                                        </p:tgtEl>
                                      </p:cBhvr>
                                    </p:animEffect>
                                    <p:animScale>
                                      <p:cBhvr>
                                        <p:cTn id="39" dur="770" decel="100000"/>
                                        <p:tgtEl>
                                          <p:spTgt spid="24"/>
                                        </p:tgtEl>
                                      </p:cBhvr>
                                      <p:from x="10000" y="10000"/>
                                      <p:to x="200000" y="450000"/>
                                    </p:animScale>
                                    <p:animScale>
                                      <p:cBhvr>
                                        <p:cTn id="40" dur="1230" accel="100000" fill="hold">
                                          <p:stCondLst>
                                            <p:cond delay="770"/>
                                          </p:stCondLst>
                                        </p:cTn>
                                        <p:tgtEl>
                                          <p:spTgt spid="24"/>
                                        </p:tgtEl>
                                      </p:cBhvr>
                                      <p:from x="200000" y="450000"/>
                                      <p:to x="100000" y="100000"/>
                                    </p:animScale>
                                    <p:set>
                                      <p:cBhvr>
                                        <p:cTn id="41" dur="770" fill="hold"/>
                                        <p:tgtEl>
                                          <p:spTgt spid="24"/>
                                        </p:tgtEl>
                                        <p:attrNameLst>
                                          <p:attrName>ppt_x</p:attrName>
                                        </p:attrNameLst>
                                      </p:cBhvr>
                                      <p:to>
                                        <p:strVal val="(0.5)"/>
                                      </p:to>
                                    </p:set>
                                    <p:anim from="(0.5)" to="(#ppt_x)" calcmode="lin" valueType="num">
                                      <p:cBhvr>
                                        <p:cTn id="42" dur="1230" accel="100000" fill="hold">
                                          <p:stCondLst>
                                            <p:cond delay="770"/>
                                          </p:stCondLst>
                                        </p:cTn>
                                        <p:tgtEl>
                                          <p:spTgt spid="24"/>
                                        </p:tgtEl>
                                        <p:attrNameLst>
                                          <p:attrName>ppt_x</p:attrName>
                                        </p:attrNameLst>
                                      </p:cBhvr>
                                    </p:anim>
                                    <p:set>
                                      <p:cBhvr>
                                        <p:cTn id="43" dur="770" fill="hold"/>
                                        <p:tgtEl>
                                          <p:spTgt spid="24"/>
                                        </p:tgtEl>
                                        <p:attrNameLst>
                                          <p:attrName>ppt_y</p:attrName>
                                        </p:attrNameLst>
                                      </p:cBhvr>
                                      <p:to>
                                        <p:strVal val="(#ppt_y+0.4)"/>
                                      </p:to>
                                    </p:set>
                                    <p:anim from="(#ppt_y+0.4)" to="(#ppt_y)" calcmode="lin" valueType="num">
                                      <p:cBhvr>
                                        <p:cTn id="44" dur="1230" accel="100000" fill="hold">
                                          <p:stCondLst>
                                            <p:cond delay="770"/>
                                          </p:stCondLst>
                                        </p:cTn>
                                        <p:tgtEl>
                                          <p:spTgt spid="24"/>
                                        </p:tgtEl>
                                        <p:attrNameLst>
                                          <p:attrName>ppt_y</p:attrName>
                                        </p:attrNameLst>
                                      </p:cBhvr>
                                    </p:anim>
                                  </p:childTnLst>
                                </p:cTn>
                              </p:par>
                              <p:par>
                                <p:cTn id="45" presetID="5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770" decel="100000"/>
                                        <p:tgtEl>
                                          <p:spTgt spid="25"/>
                                        </p:tgtEl>
                                      </p:cBhvr>
                                    </p:animEffect>
                                    <p:animScale>
                                      <p:cBhvr>
                                        <p:cTn id="48" dur="770" decel="100000"/>
                                        <p:tgtEl>
                                          <p:spTgt spid="25"/>
                                        </p:tgtEl>
                                      </p:cBhvr>
                                      <p:from x="10000" y="10000"/>
                                      <p:to x="200000" y="450000"/>
                                    </p:animScale>
                                    <p:animScale>
                                      <p:cBhvr>
                                        <p:cTn id="49" dur="1230" accel="100000" fill="hold">
                                          <p:stCondLst>
                                            <p:cond delay="770"/>
                                          </p:stCondLst>
                                        </p:cTn>
                                        <p:tgtEl>
                                          <p:spTgt spid="25"/>
                                        </p:tgtEl>
                                      </p:cBhvr>
                                      <p:from x="200000" y="450000"/>
                                      <p:to x="100000" y="100000"/>
                                    </p:animScale>
                                    <p:set>
                                      <p:cBhvr>
                                        <p:cTn id="50" dur="770" fill="hold"/>
                                        <p:tgtEl>
                                          <p:spTgt spid="25"/>
                                        </p:tgtEl>
                                        <p:attrNameLst>
                                          <p:attrName>ppt_x</p:attrName>
                                        </p:attrNameLst>
                                      </p:cBhvr>
                                      <p:to>
                                        <p:strVal val="(0.5)"/>
                                      </p:to>
                                    </p:set>
                                    <p:anim from="(0.5)" to="(#ppt_x)" calcmode="lin" valueType="num">
                                      <p:cBhvr>
                                        <p:cTn id="51" dur="1230" accel="100000" fill="hold">
                                          <p:stCondLst>
                                            <p:cond delay="770"/>
                                          </p:stCondLst>
                                        </p:cTn>
                                        <p:tgtEl>
                                          <p:spTgt spid="25"/>
                                        </p:tgtEl>
                                        <p:attrNameLst>
                                          <p:attrName>ppt_x</p:attrName>
                                        </p:attrNameLst>
                                      </p:cBhvr>
                                    </p:anim>
                                    <p:set>
                                      <p:cBhvr>
                                        <p:cTn id="52" dur="770" fill="hold"/>
                                        <p:tgtEl>
                                          <p:spTgt spid="25"/>
                                        </p:tgtEl>
                                        <p:attrNameLst>
                                          <p:attrName>ppt_y</p:attrName>
                                        </p:attrNameLst>
                                      </p:cBhvr>
                                      <p:to>
                                        <p:strVal val="(#ppt_y+0.4)"/>
                                      </p:to>
                                    </p:set>
                                    <p:anim from="(#ppt_y+0.4)" to="(#ppt_y)" calcmode="lin" valueType="num">
                                      <p:cBhvr>
                                        <p:cTn id="53" dur="1230" accel="100000" fill="hold">
                                          <p:stCondLst>
                                            <p:cond delay="770"/>
                                          </p:stCondLst>
                                        </p:cTn>
                                        <p:tgtEl>
                                          <p:spTgt spid="25"/>
                                        </p:tgtEl>
                                        <p:attrNameLst>
                                          <p:attrName>ppt_y</p:attrName>
                                        </p:attrNameLst>
                                      </p:cBhvr>
                                    </p:anim>
                                  </p:childTnLst>
                                </p:cTn>
                              </p:par>
                              <p:par>
                                <p:cTn id="54" presetID="51"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770" decel="100000"/>
                                        <p:tgtEl>
                                          <p:spTgt spid="23"/>
                                        </p:tgtEl>
                                      </p:cBhvr>
                                    </p:animEffect>
                                    <p:animScale>
                                      <p:cBhvr>
                                        <p:cTn id="57" dur="770" decel="100000"/>
                                        <p:tgtEl>
                                          <p:spTgt spid="23"/>
                                        </p:tgtEl>
                                      </p:cBhvr>
                                      <p:from x="10000" y="10000"/>
                                      <p:to x="200000" y="450000"/>
                                    </p:animScale>
                                    <p:animScale>
                                      <p:cBhvr>
                                        <p:cTn id="58" dur="1230" accel="100000" fill="hold">
                                          <p:stCondLst>
                                            <p:cond delay="770"/>
                                          </p:stCondLst>
                                        </p:cTn>
                                        <p:tgtEl>
                                          <p:spTgt spid="23"/>
                                        </p:tgtEl>
                                      </p:cBhvr>
                                      <p:from x="200000" y="450000"/>
                                      <p:to x="100000" y="100000"/>
                                    </p:animScale>
                                    <p:set>
                                      <p:cBhvr>
                                        <p:cTn id="59" dur="770" fill="hold"/>
                                        <p:tgtEl>
                                          <p:spTgt spid="23"/>
                                        </p:tgtEl>
                                        <p:attrNameLst>
                                          <p:attrName>ppt_x</p:attrName>
                                        </p:attrNameLst>
                                      </p:cBhvr>
                                      <p:to>
                                        <p:strVal val="(0.5)"/>
                                      </p:to>
                                    </p:set>
                                    <p:anim from="(0.5)" to="(#ppt_x)" calcmode="lin" valueType="num">
                                      <p:cBhvr>
                                        <p:cTn id="60" dur="1230" accel="100000" fill="hold">
                                          <p:stCondLst>
                                            <p:cond delay="770"/>
                                          </p:stCondLst>
                                        </p:cTn>
                                        <p:tgtEl>
                                          <p:spTgt spid="23"/>
                                        </p:tgtEl>
                                        <p:attrNameLst>
                                          <p:attrName>ppt_x</p:attrName>
                                        </p:attrNameLst>
                                      </p:cBhvr>
                                    </p:anim>
                                    <p:set>
                                      <p:cBhvr>
                                        <p:cTn id="61" dur="770" fill="hold"/>
                                        <p:tgtEl>
                                          <p:spTgt spid="23"/>
                                        </p:tgtEl>
                                        <p:attrNameLst>
                                          <p:attrName>ppt_y</p:attrName>
                                        </p:attrNameLst>
                                      </p:cBhvr>
                                      <p:to>
                                        <p:strVal val="(#ppt_y+0.4)"/>
                                      </p:to>
                                    </p:set>
                                    <p:anim from="(#ppt_y+0.4)" to="(#ppt_y)" calcmode="lin" valueType="num">
                                      <p:cBhvr>
                                        <p:cTn id="62" dur="1230" accel="100000" fill="hold">
                                          <p:stCondLst>
                                            <p:cond delay="770"/>
                                          </p:stCondLst>
                                        </p:cTn>
                                        <p:tgtEl>
                                          <p:spTgt spid="23"/>
                                        </p:tgtEl>
                                        <p:attrNameLst>
                                          <p:attrName>ppt_y</p:attrName>
                                        </p:attrNameLst>
                                      </p:cBhvr>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1" presetClass="entr" presetSubtype="0" fill="hold" grpId="0" nodeType="clickEffect">
                                  <p:stCondLst>
                                    <p:cond delay="0"/>
                                  </p:stCondLst>
                                  <p:childTnLst>
                                    <p:set>
                                      <p:cBhvr>
                                        <p:cTn id="80" dur="1000">
                                          <p:stCondLst>
                                            <p:cond delay="0"/>
                                          </p:stCondLst>
                                        </p:cTn>
                                        <p:tgtEl>
                                          <p:spTgt spid="1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1"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3" nodeType="clickEffect">
                                  <p:stCondLst>
                                    <p:cond delay="0"/>
                                  </p:stCondLst>
                                  <p:childTnLst>
                                    <p:set>
                                      <p:cBhvr>
                                        <p:cTn id="89" dur="1" fill="hold">
                                          <p:stCondLst>
                                            <p:cond delay="0"/>
                                          </p:stCondLst>
                                        </p:cTn>
                                        <p:tgtEl>
                                          <p:spTgt spid="1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64" presetClass="path" presetSubtype="0" accel="50000" decel="50000" fill="hold" grpId="1" nodeType="clickEffect">
                                  <p:stCondLst>
                                    <p:cond delay="0"/>
                                  </p:stCondLst>
                                  <p:childTnLst>
                                    <p:animMotion origin="layout" path="M -4.38631E-7 4.81481E-6 L -4.38631E-7 -0.32014 " pathEditMode="relative" rAng="0" ptsTypes="AA">
                                      <p:cBhvr>
                                        <p:cTn id="93" dur="2000" fill="hold"/>
                                        <p:tgtEl>
                                          <p:spTgt spid="17"/>
                                        </p:tgtEl>
                                        <p:attrNameLst>
                                          <p:attrName>ppt_x</p:attrName>
                                          <p:attrName>ppt_y</p:attrName>
                                        </p:attrNameLst>
                                      </p:cBhvr>
                                      <p:rCtr x="0" y="-160"/>
                                    </p:animMotion>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1" nodeType="clickEffect">
                                  <p:stCondLst>
                                    <p:cond delay="0"/>
                                  </p:stCondLst>
                                  <p:childTnLst>
                                    <p:set>
                                      <p:cBhvr>
                                        <p:cTn id="97" dur="1" fill="hold">
                                          <p:stCondLst>
                                            <p:cond delay="0"/>
                                          </p:stCondLst>
                                        </p:cTn>
                                        <p:tgtEl>
                                          <p:spTgt spid="2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35" presetClass="path" presetSubtype="0" accel="50000" decel="50000" fill="hold" grpId="0" nodeType="clickEffect">
                                  <p:stCondLst>
                                    <p:cond delay="0"/>
                                  </p:stCondLst>
                                  <p:childTnLst>
                                    <p:animMotion origin="layout" path="M -4.38631E-7 3.7037E-6 L -0.39555 0.01041 " pathEditMode="relative" rAng="0" ptsTypes="AA">
                                      <p:cBhvr>
                                        <p:cTn id="101" dur="2000" fill="hold"/>
                                        <p:tgtEl>
                                          <p:spTgt spid="21"/>
                                        </p:tgtEl>
                                        <p:attrNameLst>
                                          <p:attrName>ppt_x</p:attrName>
                                          <p:attrName>ppt_y</p:attrName>
                                        </p:attrNameLst>
                                      </p:cBhvr>
                                      <p:rCtr x="-198" y="5"/>
                                    </p:animMotion>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1" nodeType="clickEffect">
                                  <p:stCondLst>
                                    <p:cond delay="0"/>
                                  </p:stCondLst>
                                  <p:childTnLst>
                                    <p:set>
                                      <p:cBhvr>
                                        <p:cTn id="105" dur="1" fill="hold">
                                          <p:stCondLst>
                                            <p:cond delay="0"/>
                                          </p:stCondLst>
                                        </p:cTn>
                                        <p:tgtEl>
                                          <p:spTgt spid="2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0" nodeType="clickEffect">
                                  <p:stCondLst>
                                    <p:cond delay="0"/>
                                  </p:stCondLst>
                                  <p:childTnLst>
                                    <p:animMotion origin="layout" path="M 0.00013 -0.02639 L 0.00026 0.28333 " pathEditMode="relative" rAng="0" ptsTypes="AA">
                                      <p:cBhvr>
                                        <p:cTn id="109" dur="2000" fill="hold"/>
                                        <p:tgtEl>
                                          <p:spTgt spid="20"/>
                                        </p:tgtEl>
                                        <p:attrNameLst>
                                          <p:attrName>ppt_x</p:attrName>
                                          <p:attrName>ppt_y</p:attrName>
                                        </p:attrNameLst>
                                      </p:cBhvr>
                                      <p:rCtr x="0" y="155"/>
                                    </p:animMotion>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1" nodeType="clickEffect">
                                  <p:stCondLst>
                                    <p:cond delay="0"/>
                                  </p:stCondLst>
                                  <p:childTnLst>
                                    <p:set>
                                      <p:cBhvr>
                                        <p:cTn id="113" dur="1" fill="hold">
                                          <p:stCondLst>
                                            <p:cond delay="0"/>
                                          </p:stCondLst>
                                        </p:cTn>
                                        <p:tgtEl>
                                          <p:spTgt spid="19"/>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63" presetClass="path" presetSubtype="0" accel="50000" decel="50000" fill="hold" grpId="0" nodeType="clickEffect">
                                  <p:stCondLst>
                                    <p:cond delay="0"/>
                                  </p:stCondLst>
                                  <p:childTnLst>
                                    <p:animMotion origin="layout" path="M -4.06091E-7 -4.07407E-6 L 0.3867 -4.07407E-6 " pathEditMode="relative" rAng="0" ptsTypes="AA">
                                      <p:cBhvr>
                                        <p:cTn id="117" dur="2000" fill="hold"/>
                                        <p:tgtEl>
                                          <p:spTgt spid="19"/>
                                        </p:tgtEl>
                                        <p:attrNameLst>
                                          <p:attrName>ppt_x</p:attrName>
                                          <p:attrName>ppt_y</p:attrName>
                                        </p:attrNameLst>
                                      </p:cBhvr>
                                      <p:rCtr x="193" y="0"/>
                                    </p:animMotion>
                                  </p:childTnLst>
                                </p:cTn>
                              </p:par>
                            </p:childTnLst>
                          </p:cTn>
                        </p:par>
                      </p:childTnLst>
                    </p:cTn>
                  </p:par>
                  <p:par>
                    <p:cTn id="118" fill="hold">
                      <p:stCondLst>
                        <p:cond delay="indefinite"/>
                      </p:stCondLst>
                      <p:childTnLst>
                        <p:par>
                          <p:cTn id="119" fill="hold">
                            <p:stCondLst>
                              <p:cond delay="0"/>
                            </p:stCondLst>
                            <p:childTnLst>
                              <p:par>
                                <p:cTn id="120" presetID="7" presetClass="path" presetSubtype="0" accel="50000" decel="50000" fill="hold" grpId="0" nodeType="clickEffect">
                                  <p:stCondLst>
                                    <p:cond delay="0"/>
                                  </p:stCondLst>
                                  <p:childTnLst>
                                    <p:animMotion origin="layout" path="M 0.00586 0.02638 L 0.00586 -0.29862 L -0.41325 -0.29862 L -0.41325 0.02638 L 0.00586 0.02638 Z " pathEditMode="relative" rAng="16200000" ptsTypes="FFFFF">
                                      <p:cBhvr>
                                        <p:cTn id="121" dur="2000" fill="hold"/>
                                        <p:tgtEl>
                                          <p:spTgt spid="17"/>
                                        </p:tgtEl>
                                        <p:attrNameLst>
                                          <p:attrName>ppt_x</p:attrName>
                                          <p:attrName>ppt_y</p:attrName>
                                        </p:attrNameLst>
                                      </p:cBhvr>
                                      <p:rCtr x="-210" y="-162"/>
                                    </p:animMotion>
                                  </p:childTnLst>
                                </p:cTn>
                              </p:par>
                            </p:childTnLst>
                          </p:cTn>
                        </p:par>
                      </p:childTnLst>
                    </p:cTn>
                  </p:par>
                  <p:par>
                    <p:cTn id="122" fill="hold">
                      <p:stCondLst>
                        <p:cond delay="indefinite"/>
                      </p:stCondLst>
                      <p:childTnLst>
                        <p:par>
                          <p:cTn id="123" fill="hold">
                            <p:stCondLst>
                              <p:cond delay="0"/>
                            </p:stCondLst>
                            <p:childTnLst>
                              <p:par>
                                <p:cTn id="124" presetID="39" presetClass="entr" presetSubtype="0" accel="100000" fill="hold" nodeType="clickEffect">
                                  <p:stCondLst>
                                    <p:cond delay="0"/>
                                  </p:stCondLst>
                                  <p:childTnLst>
                                    <p:set>
                                      <p:cBhvr>
                                        <p:cTn id="125" dur="1" fill="hold">
                                          <p:stCondLst>
                                            <p:cond delay="0"/>
                                          </p:stCondLst>
                                        </p:cTn>
                                        <p:tgtEl>
                                          <p:spTgt spid="2052"/>
                                        </p:tgtEl>
                                        <p:attrNameLst>
                                          <p:attrName>style.visibility</p:attrName>
                                        </p:attrNameLst>
                                      </p:cBhvr>
                                      <p:to>
                                        <p:strVal val="visible"/>
                                      </p:to>
                                    </p:set>
                                    <p:anim calcmode="lin" valueType="num">
                                      <p:cBhvr>
                                        <p:cTn id="126" dur="500" fill="hold"/>
                                        <p:tgtEl>
                                          <p:spTgt spid="2052"/>
                                        </p:tgtEl>
                                        <p:attrNameLst>
                                          <p:attrName>ppt_h</p:attrName>
                                        </p:attrNameLst>
                                      </p:cBhvr>
                                      <p:tavLst>
                                        <p:tav tm="0">
                                          <p:val>
                                            <p:strVal val="#ppt_h/20"/>
                                          </p:val>
                                        </p:tav>
                                        <p:tav tm="50000">
                                          <p:val>
                                            <p:strVal val="#ppt_h/20"/>
                                          </p:val>
                                        </p:tav>
                                        <p:tav tm="100000">
                                          <p:val>
                                            <p:strVal val="#ppt_h"/>
                                          </p:val>
                                        </p:tav>
                                      </p:tavLst>
                                    </p:anim>
                                    <p:anim calcmode="lin" valueType="num">
                                      <p:cBhvr>
                                        <p:cTn id="127" dur="500" fill="hold"/>
                                        <p:tgtEl>
                                          <p:spTgt spid="2052"/>
                                        </p:tgtEl>
                                        <p:attrNameLst>
                                          <p:attrName>ppt_w</p:attrName>
                                        </p:attrNameLst>
                                      </p:cBhvr>
                                      <p:tavLst>
                                        <p:tav tm="0">
                                          <p:val>
                                            <p:strVal val="#ppt_w+.3"/>
                                          </p:val>
                                        </p:tav>
                                        <p:tav tm="50000">
                                          <p:val>
                                            <p:strVal val="#ppt_w+.3"/>
                                          </p:val>
                                        </p:tav>
                                        <p:tav tm="100000">
                                          <p:val>
                                            <p:strVal val="#ppt_w"/>
                                          </p:val>
                                        </p:tav>
                                      </p:tavLst>
                                    </p:anim>
                                    <p:anim calcmode="lin" valueType="num">
                                      <p:cBhvr>
                                        <p:cTn id="128" dur="500" fill="hold"/>
                                        <p:tgtEl>
                                          <p:spTgt spid="2052"/>
                                        </p:tgtEl>
                                        <p:attrNameLst>
                                          <p:attrName>ppt_x</p:attrName>
                                        </p:attrNameLst>
                                      </p:cBhvr>
                                      <p:tavLst>
                                        <p:tav tm="0">
                                          <p:val>
                                            <p:strVal val="#ppt_x-.3"/>
                                          </p:val>
                                        </p:tav>
                                        <p:tav tm="50000">
                                          <p:val>
                                            <p:strVal val="#ppt_x"/>
                                          </p:val>
                                        </p:tav>
                                        <p:tav tm="100000">
                                          <p:val>
                                            <p:strVal val="#ppt_x"/>
                                          </p:val>
                                        </p:tav>
                                      </p:tavLst>
                                    </p:anim>
                                    <p:anim calcmode="lin" valueType="num">
                                      <p:cBhvr>
                                        <p:cTn id="129"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51" presetClass="entr" presetSubtype="0" fill="hold" nodeType="clickEffect">
                                  <p:stCondLst>
                                    <p:cond delay="0"/>
                                  </p:stCondLst>
                                  <p:childTnLst>
                                    <p:set>
                                      <p:cBhvr>
                                        <p:cTn id="133" dur="1" fill="hold">
                                          <p:stCondLst>
                                            <p:cond delay="0"/>
                                          </p:stCondLst>
                                        </p:cTn>
                                        <p:tgtEl>
                                          <p:spTgt spid="34"/>
                                        </p:tgtEl>
                                        <p:attrNameLst>
                                          <p:attrName>style.visibility</p:attrName>
                                        </p:attrNameLst>
                                      </p:cBhvr>
                                      <p:to>
                                        <p:strVal val="visible"/>
                                      </p:to>
                                    </p:set>
                                    <p:animEffect transition="in" filter="fade">
                                      <p:cBhvr>
                                        <p:cTn id="134" dur="770" decel="100000"/>
                                        <p:tgtEl>
                                          <p:spTgt spid="34"/>
                                        </p:tgtEl>
                                      </p:cBhvr>
                                    </p:animEffect>
                                    <p:animScale>
                                      <p:cBhvr>
                                        <p:cTn id="135" dur="770" decel="100000"/>
                                        <p:tgtEl>
                                          <p:spTgt spid="34"/>
                                        </p:tgtEl>
                                      </p:cBhvr>
                                      <p:from x="10000" y="10000"/>
                                      <p:to x="200000" y="450000"/>
                                    </p:animScale>
                                    <p:animScale>
                                      <p:cBhvr>
                                        <p:cTn id="136" dur="1230" accel="100000" fill="hold">
                                          <p:stCondLst>
                                            <p:cond delay="770"/>
                                          </p:stCondLst>
                                        </p:cTn>
                                        <p:tgtEl>
                                          <p:spTgt spid="34"/>
                                        </p:tgtEl>
                                      </p:cBhvr>
                                      <p:from x="200000" y="450000"/>
                                      <p:to x="100000" y="100000"/>
                                    </p:animScale>
                                    <p:set>
                                      <p:cBhvr>
                                        <p:cTn id="137" dur="770" fill="hold"/>
                                        <p:tgtEl>
                                          <p:spTgt spid="34"/>
                                        </p:tgtEl>
                                        <p:attrNameLst>
                                          <p:attrName>ppt_x</p:attrName>
                                        </p:attrNameLst>
                                      </p:cBhvr>
                                      <p:to>
                                        <p:strVal val="(0.5)"/>
                                      </p:to>
                                    </p:set>
                                    <p:anim from="(0.5)" to="(#ppt_x)" calcmode="lin" valueType="num">
                                      <p:cBhvr>
                                        <p:cTn id="138" dur="1230" accel="100000" fill="hold">
                                          <p:stCondLst>
                                            <p:cond delay="770"/>
                                          </p:stCondLst>
                                        </p:cTn>
                                        <p:tgtEl>
                                          <p:spTgt spid="34"/>
                                        </p:tgtEl>
                                        <p:attrNameLst>
                                          <p:attrName>ppt_x</p:attrName>
                                        </p:attrNameLst>
                                      </p:cBhvr>
                                    </p:anim>
                                    <p:set>
                                      <p:cBhvr>
                                        <p:cTn id="139" dur="770" fill="hold"/>
                                        <p:tgtEl>
                                          <p:spTgt spid="34"/>
                                        </p:tgtEl>
                                        <p:attrNameLst>
                                          <p:attrName>ppt_y</p:attrName>
                                        </p:attrNameLst>
                                      </p:cBhvr>
                                      <p:to>
                                        <p:strVal val="(#ppt_y+0.4)"/>
                                      </p:to>
                                    </p:set>
                                    <p:anim from="(#ppt_y+0.4)" to="(#ppt_y)" calcmode="lin" valueType="num">
                                      <p:cBhvr>
                                        <p:cTn id="140" dur="1230" accel="100000" fill="hold">
                                          <p:stCondLst>
                                            <p:cond delay="770"/>
                                          </p:stCondLst>
                                        </p:cTn>
                                        <p:tgtEl>
                                          <p:spTgt spid="34"/>
                                        </p:tgtEl>
                                        <p:attrNameLst>
                                          <p:attrName>ppt_y</p:attrName>
                                        </p:attrNameLst>
                                      </p:cBhvr>
                                    </p:anim>
                                  </p:childTnLst>
                                </p:cTn>
                              </p:par>
                              <p:par>
                                <p:cTn id="141" presetID="51" presetClass="entr" presetSubtype="0" fill="hold" nodeType="with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fade">
                                      <p:cBhvr>
                                        <p:cTn id="143" dur="770" decel="100000"/>
                                        <p:tgtEl>
                                          <p:spTgt spid="32"/>
                                        </p:tgtEl>
                                      </p:cBhvr>
                                    </p:animEffect>
                                    <p:animScale>
                                      <p:cBhvr>
                                        <p:cTn id="144" dur="770" decel="100000"/>
                                        <p:tgtEl>
                                          <p:spTgt spid="32"/>
                                        </p:tgtEl>
                                      </p:cBhvr>
                                      <p:from x="10000" y="10000"/>
                                      <p:to x="200000" y="450000"/>
                                    </p:animScale>
                                    <p:animScale>
                                      <p:cBhvr>
                                        <p:cTn id="145" dur="1230" accel="100000" fill="hold">
                                          <p:stCondLst>
                                            <p:cond delay="770"/>
                                          </p:stCondLst>
                                        </p:cTn>
                                        <p:tgtEl>
                                          <p:spTgt spid="32"/>
                                        </p:tgtEl>
                                      </p:cBhvr>
                                      <p:from x="200000" y="450000"/>
                                      <p:to x="100000" y="100000"/>
                                    </p:animScale>
                                    <p:set>
                                      <p:cBhvr>
                                        <p:cTn id="146" dur="770" fill="hold"/>
                                        <p:tgtEl>
                                          <p:spTgt spid="32"/>
                                        </p:tgtEl>
                                        <p:attrNameLst>
                                          <p:attrName>ppt_x</p:attrName>
                                        </p:attrNameLst>
                                      </p:cBhvr>
                                      <p:to>
                                        <p:strVal val="(0.5)"/>
                                      </p:to>
                                    </p:set>
                                    <p:anim from="(0.5)" to="(#ppt_x)" calcmode="lin" valueType="num">
                                      <p:cBhvr>
                                        <p:cTn id="147" dur="1230" accel="100000" fill="hold">
                                          <p:stCondLst>
                                            <p:cond delay="770"/>
                                          </p:stCondLst>
                                        </p:cTn>
                                        <p:tgtEl>
                                          <p:spTgt spid="32"/>
                                        </p:tgtEl>
                                        <p:attrNameLst>
                                          <p:attrName>ppt_x</p:attrName>
                                        </p:attrNameLst>
                                      </p:cBhvr>
                                    </p:anim>
                                    <p:set>
                                      <p:cBhvr>
                                        <p:cTn id="148" dur="770" fill="hold"/>
                                        <p:tgtEl>
                                          <p:spTgt spid="32"/>
                                        </p:tgtEl>
                                        <p:attrNameLst>
                                          <p:attrName>ppt_y</p:attrName>
                                        </p:attrNameLst>
                                      </p:cBhvr>
                                      <p:to>
                                        <p:strVal val="(#ppt_y+0.4)"/>
                                      </p:to>
                                    </p:set>
                                    <p:anim from="(#ppt_y+0.4)" to="(#ppt_y)" calcmode="lin" valueType="num">
                                      <p:cBhvr>
                                        <p:cTn id="149" dur="1230" accel="100000" fill="hold">
                                          <p:stCondLst>
                                            <p:cond delay="770"/>
                                          </p:stCondLst>
                                        </p:cTn>
                                        <p:tgtEl>
                                          <p:spTgt spid="32"/>
                                        </p:tgtEl>
                                        <p:attrNameLst>
                                          <p:attrName>ppt_y</p:attrName>
                                        </p:attrNameLst>
                                      </p:cBhvr>
                                    </p:anim>
                                  </p:childTnLst>
                                </p:cTn>
                              </p:par>
                              <p:par>
                                <p:cTn id="150" presetID="51" presetClass="entr" presetSubtype="0" fill="hold" nodeType="with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770" decel="100000"/>
                                        <p:tgtEl>
                                          <p:spTgt spid="33"/>
                                        </p:tgtEl>
                                      </p:cBhvr>
                                    </p:animEffect>
                                    <p:animScale>
                                      <p:cBhvr>
                                        <p:cTn id="153" dur="770" decel="100000"/>
                                        <p:tgtEl>
                                          <p:spTgt spid="33"/>
                                        </p:tgtEl>
                                      </p:cBhvr>
                                      <p:from x="10000" y="10000"/>
                                      <p:to x="200000" y="450000"/>
                                    </p:animScale>
                                    <p:animScale>
                                      <p:cBhvr>
                                        <p:cTn id="154" dur="1230" accel="100000" fill="hold">
                                          <p:stCondLst>
                                            <p:cond delay="770"/>
                                          </p:stCondLst>
                                        </p:cTn>
                                        <p:tgtEl>
                                          <p:spTgt spid="33"/>
                                        </p:tgtEl>
                                      </p:cBhvr>
                                      <p:from x="200000" y="450000"/>
                                      <p:to x="100000" y="100000"/>
                                    </p:animScale>
                                    <p:set>
                                      <p:cBhvr>
                                        <p:cTn id="155" dur="770" fill="hold"/>
                                        <p:tgtEl>
                                          <p:spTgt spid="33"/>
                                        </p:tgtEl>
                                        <p:attrNameLst>
                                          <p:attrName>ppt_x</p:attrName>
                                        </p:attrNameLst>
                                      </p:cBhvr>
                                      <p:to>
                                        <p:strVal val="(0.5)"/>
                                      </p:to>
                                    </p:set>
                                    <p:anim from="(0.5)" to="(#ppt_x)" calcmode="lin" valueType="num">
                                      <p:cBhvr>
                                        <p:cTn id="156" dur="1230" accel="100000" fill="hold">
                                          <p:stCondLst>
                                            <p:cond delay="770"/>
                                          </p:stCondLst>
                                        </p:cTn>
                                        <p:tgtEl>
                                          <p:spTgt spid="33"/>
                                        </p:tgtEl>
                                        <p:attrNameLst>
                                          <p:attrName>ppt_x</p:attrName>
                                        </p:attrNameLst>
                                      </p:cBhvr>
                                    </p:anim>
                                    <p:set>
                                      <p:cBhvr>
                                        <p:cTn id="157" dur="770" fill="hold"/>
                                        <p:tgtEl>
                                          <p:spTgt spid="33"/>
                                        </p:tgtEl>
                                        <p:attrNameLst>
                                          <p:attrName>ppt_y</p:attrName>
                                        </p:attrNameLst>
                                      </p:cBhvr>
                                      <p:to>
                                        <p:strVal val="(#ppt_y+0.4)"/>
                                      </p:to>
                                    </p:set>
                                    <p:anim from="(#ppt_y+0.4)" to="(#ppt_y)" calcmode="lin" valueType="num">
                                      <p:cBhvr>
                                        <p:cTn id="158" dur="1230" accel="100000" fill="hold">
                                          <p:stCondLst>
                                            <p:cond delay="770"/>
                                          </p:stCondLst>
                                        </p:cTn>
                                        <p:tgtEl>
                                          <p:spTgt spid="33"/>
                                        </p:tgtEl>
                                        <p:attrNameLst>
                                          <p:attrName>ppt_y</p:attrName>
                                        </p:attrNameLst>
                                      </p:cBhvr>
                                    </p:anim>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34"/>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3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8" presetClass="entr" presetSubtype="16"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Effect transition="in" filter="diamond(in)">
                                      <p:cBhvr>
                                        <p:cTn id="171" dur="2000"/>
                                        <p:tgtEl>
                                          <p:spTgt spid="39"/>
                                        </p:tgtEl>
                                      </p:cBhvr>
                                    </p:animEffect>
                                  </p:childTnLst>
                                </p:cTn>
                              </p:par>
                            </p:childTnLst>
                          </p:cTn>
                        </p:par>
                      </p:childTnLst>
                    </p:cTn>
                  </p:par>
                  <p:par>
                    <p:cTn id="172" fill="hold">
                      <p:stCondLst>
                        <p:cond delay="indefinite"/>
                      </p:stCondLst>
                      <p:childTnLst>
                        <p:par>
                          <p:cTn id="173" fill="hold">
                            <p:stCondLst>
                              <p:cond delay="0"/>
                            </p:stCondLst>
                            <p:childTnLst>
                              <p:par>
                                <p:cTn id="174" presetID="39" presetClass="entr" presetSubtype="0" accel="100000" fill="hold" grpId="0" nodeType="clickEffect">
                                  <p:stCondLst>
                                    <p:cond delay="0"/>
                                  </p:stCondLst>
                                  <p:childTnLst>
                                    <p:set>
                                      <p:cBhvr>
                                        <p:cTn id="175" dur="1" fill="hold">
                                          <p:stCondLst>
                                            <p:cond delay="0"/>
                                          </p:stCondLst>
                                        </p:cTn>
                                        <p:tgtEl>
                                          <p:spTgt spid="40"/>
                                        </p:tgtEl>
                                        <p:attrNameLst>
                                          <p:attrName>style.visibility</p:attrName>
                                        </p:attrNameLst>
                                      </p:cBhvr>
                                      <p:to>
                                        <p:strVal val="visible"/>
                                      </p:to>
                                    </p:set>
                                    <p:anim calcmode="lin" valueType="num">
                                      <p:cBhvr>
                                        <p:cTn id="176" dur="500" fill="hold"/>
                                        <p:tgtEl>
                                          <p:spTgt spid="40"/>
                                        </p:tgtEl>
                                        <p:attrNameLst>
                                          <p:attrName>ppt_h</p:attrName>
                                        </p:attrNameLst>
                                      </p:cBhvr>
                                      <p:tavLst>
                                        <p:tav tm="0">
                                          <p:val>
                                            <p:strVal val="#ppt_h/20"/>
                                          </p:val>
                                        </p:tav>
                                        <p:tav tm="50000">
                                          <p:val>
                                            <p:strVal val="#ppt_h/20"/>
                                          </p:val>
                                        </p:tav>
                                        <p:tav tm="100000">
                                          <p:val>
                                            <p:strVal val="#ppt_h"/>
                                          </p:val>
                                        </p:tav>
                                      </p:tavLst>
                                    </p:anim>
                                    <p:anim calcmode="lin" valueType="num">
                                      <p:cBhvr>
                                        <p:cTn id="177" dur="500" fill="hold"/>
                                        <p:tgtEl>
                                          <p:spTgt spid="40"/>
                                        </p:tgtEl>
                                        <p:attrNameLst>
                                          <p:attrName>ppt_w</p:attrName>
                                        </p:attrNameLst>
                                      </p:cBhvr>
                                      <p:tavLst>
                                        <p:tav tm="0">
                                          <p:val>
                                            <p:strVal val="#ppt_w+.3"/>
                                          </p:val>
                                        </p:tav>
                                        <p:tav tm="50000">
                                          <p:val>
                                            <p:strVal val="#ppt_w+.3"/>
                                          </p:val>
                                        </p:tav>
                                        <p:tav tm="100000">
                                          <p:val>
                                            <p:strVal val="#ppt_w"/>
                                          </p:val>
                                        </p:tav>
                                      </p:tavLst>
                                    </p:anim>
                                    <p:anim calcmode="lin" valueType="num">
                                      <p:cBhvr>
                                        <p:cTn id="178" dur="500" fill="hold"/>
                                        <p:tgtEl>
                                          <p:spTgt spid="40"/>
                                        </p:tgtEl>
                                        <p:attrNameLst>
                                          <p:attrName>ppt_x</p:attrName>
                                        </p:attrNameLst>
                                      </p:cBhvr>
                                      <p:tavLst>
                                        <p:tav tm="0">
                                          <p:val>
                                            <p:strVal val="#ppt_x-.3"/>
                                          </p:val>
                                        </p:tav>
                                        <p:tav tm="50000">
                                          <p:val>
                                            <p:strVal val="#ppt_x"/>
                                          </p:val>
                                        </p:tav>
                                        <p:tav tm="100000">
                                          <p:val>
                                            <p:strVal val="#ppt_x"/>
                                          </p:val>
                                        </p:tav>
                                      </p:tavLst>
                                    </p:anim>
                                    <p:anim calcmode="lin" valueType="num">
                                      <p:cBhvr>
                                        <p:cTn id="179"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6" grpId="0" animBg="1"/>
      <p:bldP spid="16" grpId="1" animBg="1"/>
      <p:bldP spid="17" grpId="0" animBg="1"/>
      <p:bldP spid="17" grpId="1" animBg="1"/>
      <p:bldP spid="17" grpId="3" animBg="1"/>
      <p:bldP spid="19" grpId="0" animBg="1"/>
      <p:bldP spid="19" grpId="1" animBg="1"/>
      <p:bldP spid="20" grpId="0" animBg="1"/>
      <p:bldP spid="20" grpId="1" animBg="1"/>
      <p:bldP spid="21" grpId="0" animBg="1"/>
      <p:bldP spid="21" grpId="1" animBg="1"/>
      <p:bldP spid="39" grpId="0" animBg="1"/>
      <p:bldP spid="40" grpId="0" animBg="1"/>
    </p:bldLst>
  </p:timing>
</p:sld>
</file>

<file path=ppt/tags/tag1.xml><?xml version="1.0" encoding="utf-8"?>
<p:tagLst xmlns:p="http://schemas.openxmlformats.org/presentationml/2006/main">
  <p:tag name="KSO_WM_UNIT_TABLE_BEAUTIFY" val="smartTable{2e756bff-654d-4727-afb5-462c760e1442}"/>
</p:tagLst>
</file>

<file path=ppt/tags/tag2.xml><?xml version="1.0" encoding="utf-8"?>
<p:tagLst xmlns:p="http://schemas.openxmlformats.org/presentationml/2006/main">
  <p:tag name="KSO_WM_UNIT_TABLE_BEAUTIFY" val="smartTable{216b0cd5-7eb8-4bac-ae7b-fbad5f62fa95}"/>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cstate="print"/>
          <a:stretch>
            <a:fillRect/>
          </a:stretch>
        </a:blipFill>
        <a:ln w="76200">
          <a:solidFill>
            <a:schemeClr val="tx1">
              <a:lumMod val="65000"/>
              <a:lumOff val="35000"/>
            </a:schemeClr>
          </a:solidFill>
        </a:ln>
      </a:spPr>
      <a:bodyPr lIns="121908" tIns="60954" rIns="121908" bIns="60954" rtlCol="0" anchor="ctr"/>
      <a:lstStyle>
        <a:defPPr algn="ctr">
          <a:defRPr sz="640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2559</Words>
  <Application>WPS 演示</Application>
  <PresentationFormat>自定义</PresentationFormat>
  <Paragraphs>327</Paragraphs>
  <Slides>21</Slides>
  <Notes>22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21</vt:i4>
      </vt:variant>
    </vt:vector>
  </HeadingPairs>
  <TitlesOfParts>
    <vt:vector size="35" baseType="lpstr">
      <vt:lpstr>Arial</vt:lpstr>
      <vt:lpstr>宋体</vt:lpstr>
      <vt:lpstr>Wingdings</vt:lpstr>
      <vt:lpstr>方正粗宋简体</vt:lpstr>
      <vt:lpstr>微软雅黑</vt:lpstr>
      <vt:lpstr>黑体</vt:lpstr>
      <vt:lpstr>Heiti SC Medium</vt:lpstr>
      <vt:lpstr>Times New Roman</vt:lpstr>
      <vt:lpstr>楷体_GB2312</vt:lpstr>
      <vt:lpstr>新宋体</vt:lpstr>
      <vt:lpstr>Calibri</vt:lpstr>
      <vt:lpstr>Arial Unicode MS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滴水穿石</cp:lastModifiedBy>
  <cp:revision>744</cp:revision>
  <dcterms:created xsi:type="dcterms:W3CDTF">2018-05-16T07:23:00Z</dcterms:created>
  <dcterms:modified xsi:type="dcterms:W3CDTF">2020-08-14T06:30:03Z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